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5"/>
  </p:notesMasterIdLst>
  <p:sldIdLst>
    <p:sldId id="621" r:id="rId2"/>
    <p:sldId id="685" r:id="rId3"/>
    <p:sldId id="687" r:id="rId4"/>
    <p:sldId id="637" r:id="rId5"/>
    <p:sldId id="681" r:id="rId6"/>
    <p:sldId id="601" r:id="rId7"/>
    <p:sldId id="605" r:id="rId8"/>
    <p:sldId id="366" r:id="rId9"/>
    <p:sldId id="606" r:id="rId10"/>
    <p:sldId id="604" r:id="rId11"/>
    <p:sldId id="716" r:id="rId12"/>
    <p:sldId id="268" r:id="rId13"/>
    <p:sldId id="679" r:id="rId14"/>
    <p:sldId id="295" r:id="rId15"/>
    <p:sldId id="373" r:id="rId16"/>
    <p:sldId id="614" r:id="rId17"/>
    <p:sldId id="598" r:id="rId18"/>
    <p:sldId id="310" r:id="rId19"/>
    <p:sldId id="309" r:id="rId20"/>
    <p:sldId id="312" r:id="rId21"/>
    <p:sldId id="378" r:id="rId22"/>
    <p:sldId id="316" r:id="rId23"/>
    <p:sldId id="318" r:id="rId24"/>
    <p:sldId id="317" r:id="rId25"/>
    <p:sldId id="320" r:id="rId26"/>
    <p:sldId id="705" r:id="rId27"/>
    <p:sldId id="325" r:id="rId28"/>
    <p:sldId id="330" r:id="rId29"/>
    <p:sldId id="704" r:id="rId30"/>
    <p:sldId id="733" r:id="rId31"/>
    <p:sldId id="735" r:id="rId32"/>
    <p:sldId id="356" r:id="rId33"/>
    <p:sldId id="431" r:id="rId34"/>
    <p:sldId id="358" r:id="rId35"/>
    <p:sldId id="363" r:id="rId36"/>
    <p:sldId id="702" r:id="rId37"/>
    <p:sldId id="719" r:id="rId38"/>
    <p:sldId id="700" r:id="rId39"/>
    <p:sldId id="386" r:id="rId40"/>
    <p:sldId id="387" r:id="rId41"/>
    <p:sldId id="388" r:id="rId42"/>
    <p:sldId id="675" r:id="rId43"/>
    <p:sldId id="688" r:id="rId44"/>
    <p:sldId id="391" r:id="rId45"/>
    <p:sldId id="394" r:id="rId46"/>
    <p:sldId id="399" r:id="rId47"/>
    <p:sldId id="401" r:id="rId48"/>
    <p:sldId id="624" r:id="rId49"/>
    <p:sldId id="433" r:id="rId50"/>
    <p:sldId id="420" r:id="rId51"/>
    <p:sldId id="424" r:id="rId52"/>
    <p:sldId id="722" r:id="rId53"/>
    <p:sldId id="421" r:id="rId54"/>
    <p:sldId id="646" r:id="rId55"/>
    <p:sldId id="647" r:id="rId56"/>
    <p:sldId id="437" r:id="rId57"/>
    <p:sldId id="447" r:id="rId58"/>
    <p:sldId id="745" r:id="rId59"/>
    <p:sldId id="730" r:id="rId60"/>
    <p:sldId id="649" r:id="rId61"/>
    <p:sldId id="460" r:id="rId62"/>
    <p:sldId id="475" r:id="rId63"/>
    <p:sldId id="473" r:id="rId64"/>
    <p:sldId id="464" r:id="rId65"/>
    <p:sldId id="469" r:id="rId66"/>
    <p:sldId id="462" r:id="rId67"/>
    <p:sldId id="463" r:id="rId68"/>
    <p:sldId id="471" r:id="rId69"/>
    <p:sldId id="736" r:id="rId70"/>
    <p:sldId id="483" r:id="rId71"/>
    <p:sldId id="482" r:id="rId72"/>
    <p:sldId id="480" r:id="rId73"/>
    <p:sldId id="628" r:id="rId74"/>
    <p:sldId id="490" r:id="rId75"/>
    <p:sldId id="616" r:id="rId76"/>
    <p:sldId id="744" r:id="rId77"/>
    <p:sldId id="486" r:id="rId78"/>
    <p:sldId id="655" r:id="rId79"/>
    <p:sldId id="618" r:id="rId80"/>
    <p:sldId id="492" r:id="rId81"/>
    <p:sldId id="491" r:id="rId82"/>
    <p:sldId id="497" r:id="rId83"/>
    <p:sldId id="505" r:id="rId84"/>
    <p:sldId id="660" r:id="rId85"/>
    <p:sldId id="511" r:id="rId86"/>
    <p:sldId id="508" r:id="rId87"/>
    <p:sldId id="510" r:id="rId88"/>
    <p:sldId id="613" r:id="rId89"/>
    <p:sldId id="523" r:id="rId90"/>
    <p:sldId id="535" r:id="rId91"/>
    <p:sldId id="711" r:id="rId92"/>
    <p:sldId id="543" r:id="rId93"/>
    <p:sldId id="538" r:id="rId94"/>
    <p:sldId id="666" r:id="rId95"/>
    <p:sldId id="690" r:id="rId96"/>
    <p:sldId id="542" r:id="rId97"/>
    <p:sldId id="552" r:id="rId98"/>
    <p:sldId id="553" r:id="rId99"/>
    <p:sldId id="669" r:id="rId100"/>
    <p:sldId id="557" r:id="rId101"/>
    <p:sldId id="569" r:id="rId102"/>
    <p:sldId id="561" r:id="rId103"/>
    <p:sldId id="562" r:id="rId104"/>
    <p:sldId id="692" r:id="rId105"/>
    <p:sldId id="671" r:id="rId106"/>
    <p:sldId id="748" r:id="rId107"/>
    <p:sldId id="672" r:id="rId108"/>
    <p:sldId id="575" r:id="rId109"/>
    <p:sldId id="695" r:id="rId110"/>
    <p:sldId id="694" r:id="rId111"/>
    <p:sldId id="743" r:id="rId112"/>
    <p:sldId id="740" r:id="rId113"/>
    <p:sldId id="731" r:id="rId1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33"/>
    <a:srgbClr val="DDF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9762" autoAdjust="0"/>
  </p:normalViewPr>
  <p:slideViewPr>
    <p:cSldViewPr>
      <p:cViewPr>
        <p:scale>
          <a:sx n="100" d="100"/>
          <a:sy n="100" d="100"/>
        </p:scale>
        <p:origin x="-2016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66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A358A-44BA-41D4-A3CF-7056AA12488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4F0DF-2517-47D0-AA30-2D024F1324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44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4F0DF-2517-47D0-AA30-2D024F13246C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13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F9EB76C-9DAF-4E02-B6F1-0894C885DF7F}" type="datetimeFigureOut">
              <a:rPr lang="es-ES" smtClean="0"/>
              <a:t>02/11/2017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3D4CD19-9A6C-4A6A-A060-E0F563B193AD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gif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jpg"/><Relationship Id="rId4" Type="http://schemas.openxmlformats.org/officeDocument/2006/relationships/image" Target="../media/image14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" y="-27384"/>
            <a:ext cx="10150887" cy="6957392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6381328"/>
            <a:ext cx="7543800" cy="345976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4271020" y="3369994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FF00"/>
                </a:solidFill>
              </a:rPr>
              <a:t>5</a:t>
            </a:r>
            <a:endParaRPr lang="es-ES" sz="1400" b="1" dirty="0">
              <a:solidFill>
                <a:srgbClr val="FFFF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956376" y="5661248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6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905861" y="3985017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7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392200" y="282652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8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647467" y="140996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9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914203" y="2982129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4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90049" y="61254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1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014414" y="63119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2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907704" y="1740734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3</a:t>
            </a:r>
            <a:endParaRPr lang="es-ES" sz="1200" b="1" dirty="0">
              <a:solidFill>
                <a:srgbClr val="FFFF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01545" y="3861048"/>
            <a:ext cx="4962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FF00"/>
                </a:solidFill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</a:rPr>
              <a:t>  </a:t>
            </a:r>
            <a:r>
              <a:rPr lang="es-ES" sz="3200" dirty="0" smtClean="0">
                <a:solidFill>
                  <a:srgbClr val="FFFF00"/>
                </a:solidFill>
              </a:rPr>
              <a:t>BASOZABAL    1 - 9   </a:t>
            </a:r>
          </a:p>
          <a:p>
            <a:r>
              <a:rPr lang="es-ES" sz="3200" dirty="0" smtClean="0">
                <a:solidFill>
                  <a:srgbClr val="FFFF00"/>
                </a:solidFill>
              </a:rPr>
              <a:t>   Los  Hoyos  Nuevos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398314" y="908189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tx2">
                    <a:lumMod val="90000"/>
                  </a:schemeClr>
                </a:solidFill>
              </a:rPr>
              <a:t>13</a:t>
            </a:r>
            <a:endParaRPr lang="es-ES" sz="12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336196" y="49269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tx2">
                    <a:lumMod val="90000"/>
                  </a:schemeClr>
                </a:solidFill>
              </a:rPr>
              <a:t>15</a:t>
            </a:r>
            <a:endParaRPr lang="es-ES" sz="12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396347" y="146194"/>
            <a:ext cx="468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tx2">
                    <a:lumMod val="90000"/>
                  </a:schemeClr>
                </a:solidFill>
              </a:rPr>
              <a:t>17</a:t>
            </a:r>
            <a:endParaRPr lang="es-ES" sz="12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644008" y="2132856"/>
            <a:ext cx="3787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90000"/>
                  </a:schemeClr>
                </a:solidFill>
              </a:rPr>
              <a:t>12</a:t>
            </a:r>
            <a:endParaRPr lang="es-ES" sz="11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644008" y="146194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tx2">
                    <a:lumMod val="90000"/>
                  </a:schemeClr>
                </a:solidFill>
              </a:rPr>
              <a:t>12</a:t>
            </a:r>
            <a:endParaRPr lang="es-ES" sz="11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018119" y="933321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16</a:t>
            </a:r>
            <a:endParaRPr lang="es-ES" sz="11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444208" y="5085184"/>
            <a:ext cx="324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FF00"/>
                </a:solidFill>
              </a:rPr>
              <a:t>6</a:t>
            </a:r>
            <a:endParaRPr lang="es-ES" sz="1400" b="1" dirty="0">
              <a:solidFill>
                <a:srgbClr val="FFFF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516216" y="3265239"/>
            <a:ext cx="34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FF00"/>
                </a:solidFill>
              </a:rPr>
              <a:t>7</a:t>
            </a:r>
            <a:endParaRPr lang="es-ES" sz="1400" b="1" dirty="0">
              <a:solidFill>
                <a:srgbClr val="FFFF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27584" y="5517232"/>
            <a:ext cx="502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</a:rPr>
              <a:t>José Manuel Villar</a:t>
            </a:r>
            <a:endParaRPr lang="es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313034" cy="6984776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75856" y="6021288"/>
            <a:ext cx="6048672" cy="432048"/>
          </a:xfrm>
        </p:spPr>
        <p:txBody>
          <a:bodyPr/>
          <a:lstStyle/>
          <a:p>
            <a:r>
              <a:rPr lang="es-ES" sz="1800" b="1" dirty="0" err="1" smtClean="0">
                <a:solidFill>
                  <a:srgbClr val="FFFF00"/>
                </a:solidFill>
                <a:latin typeface="Lucida Handwriting" pitchFamily="66" charset="0"/>
              </a:rPr>
              <a:t>Ligustrum</a:t>
            </a:r>
            <a:r>
              <a:rPr lang="es-ES" sz="2000" b="1" dirty="0" smtClean="0">
                <a:solidFill>
                  <a:srgbClr val="FFFF00"/>
                </a:solidFill>
                <a:latin typeface="Lucida Handwriting" pitchFamily="66" charset="0"/>
              </a:rPr>
              <a:t> </a:t>
            </a:r>
            <a:r>
              <a:rPr lang="es-ES" sz="2000" b="1" dirty="0" smtClean="0">
                <a:solidFill>
                  <a:srgbClr val="FFFF00"/>
                </a:solidFill>
              </a:rPr>
              <a:t> </a:t>
            </a:r>
            <a:r>
              <a:rPr lang="es-ES" sz="1600" b="1" dirty="0" smtClean="0">
                <a:solidFill>
                  <a:srgbClr val="FFFF00"/>
                </a:solidFill>
              </a:rPr>
              <a:t>                   </a:t>
            </a:r>
            <a:r>
              <a:rPr lang="es-ES" sz="1600" b="1" dirty="0" err="1" smtClean="0">
                <a:solidFill>
                  <a:srgbClr val="FFFF00"/>
                </a:solidFill>
              </a:rPr>
              <a:t>Arbustu</a:t>
            </a:r>
            <a:r>
              <a:rPr lang="es-ES" sz="1600" b="1" dirty="0" smtClean="0">
                <a:solidFill>
                  <a:srgbClr val="FFFF00"/>
                </a:solidFill>
              </a:rPr>
              <a:t>  </a:t>
            </a:r>
            <a:r>
              <a:rPr lang="es-ES" sz="1600" b="1" dirty="0" err="1" smtClean="0">
                <a:solidFill>
                  <a:srgbClr val="FFFF00"/>
                </a:solidFill>
              </a:rPr>
              <a:t>Arrunta</a:t>
            </a:r>
            <a:r>
              <a:rPr lang="es-ES" sz="1600" b="1" dirty="0" smtClean="0">
                <a:solidFill>
                  <a:srgbClr val="FFFF00"/>
                </a:solidFill>
              </a:rPr>
              <a:t>   -    Aligustre </a:t>
            </a:r>
            <a:endParaRPr lang="es-ES" sz="1600" b="1" dirty="0">
              <a:solidFill>
                <a:srgbClr val="FFFF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412776"/>
            <a:ext cx="1872208" cy="167778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15" y="-27384"/>
            <a:ext cx="1920213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92888" cy="504056"/>
          </a:xfrm>
        </p:spPr>
        <p:txBody>
          <a:bodyPr/>
          <a:lstStyle/>
          <a:p>
            <a:r>
              <a:rPr lang="es-ES" sz="2000" dirty="0" smtClean="0">
                <a:solidFill>
                  <a:srgbClr val="DDFC24"/>
                </a:solidFill>
              </a:rPr>
              <a:t> </a:t>
            </a:r>
            <a:endParaRPr lang="es-ES" sz="2000" dirty="0">
              <a:solidFill>
                <a:srgbClr val="DDFC24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4624"/>
            <a:ext cx="1643630" cy="10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5" y="-27384"/>
            <a:ext cx="5568959" cy="4176719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5877272"/>
            <a:ext cx="6552728" cy="288032"/>
          </a:xfrm>
        </p:spPr>
        <p:txBody>
          <a:bodyPr/>
          <a:lstStyle/>
          <a:p>
            <a:pPr algn="ctr"/>
            <a:r>
              <a:rPr lang="es-ES" sz="2000" dirty="0" smtClean="0">
                <a:solidFill>
                  <a:srgbClr val="FFFF00"/>
                </a:solidFill>
              </a:rPr>
              <a:t> </a:t>
            </a:r>
            <a:endParaRPr lang="es-ES" sz="2000" b="1" dirty="0">
              <a:solidFill>
                <a:srgbClr val="FFFF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584" y="2132856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9</a:t>
            </a:r>
            <a:endParaRPr lang="es-ES" sz="1200" b="1" dirty="0">
              <a:solidFill>
                <a:srgbClr val="FFFF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3024336" cy="403244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339752" y="458112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Lucida Handwriting" pitchFamily="66" charset="0"/>
              </a:rPr>
              <a:t>Retama  </a:t>
            </a:r>
            <a:r>
              <a:rPr lang="es-ES" dirty="0" err="1" smtClean="0">
                <a:solidFill>
                  <a:srgbClr val="FFFF00"/>
                </a:solidFill>
                <a:latin typeface="Lucida Handwriting" pitchFamily="66" charset="0"/>
              </a:rPr>
              <a:t>Sphaerocarpa</a:t>
            </a:r>
            <a:endParaRPr lang="es-ES" dirty="0" smtClean="0">
              <a:solidFill>
                <a:srgbClr val="FFFF00"/>
              </a:solidFill>
              <a:latin typeface="Lucida Handwriting" pitchFamily="66" charset="0"/>
            </a:endParaRPr>
          </a:p>
          <a:p>
            <a:r>
              <a:rPr lang="es-ES" dirty="0" err="1" smtClean="0">
                <a:solidFill>
                  <a:srgbClr val="FFFF00"/>
                </a:solidFill>
                <a:latin typeface="Lucida Handwriting" pitchFamily="66" charset="0"/>
              </a:rPr>
              <a:t>Gisatza</a:t>
            </a:r>
            <a:r>
              <a:rPr lang="es-ES" dirty="0" smtClean="0">
                <a:solidFill>
                  <a:srgbClr val="FFFF00"/>
                </a:solidFill>
                <a:latin typeface="Lucida Handwriting" pitchFamily="66" charset="0"/>
              </a:rPr>
              <a:t>   -   Retama</a:t>
            </a:r>
            <a:endParaRPr lang="es-ES" dirty="0">
              <a:solidFill>
                <a:srgbClr val="FFFF00"/>
              </a:solidFill>
              <a:latin typeface="Lucida Handwriting" pitchFamily="66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39" y="188640"/>
            <a:ext cx="2927337" cy="21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9711"/>
            <a:ext cx="9182826" cy="6877711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815408" y="5877272"/>
            <a:ext cx="5328592" cy="432048"/>
          </a:xfrm>
        </p:spPr>
        <p:txBody>
          <a:bodyPr/>
          <a:lstStyle/>
          <a:p>
            <a:r>
              <a:rPr lang="es-ES" sz="1800" b="1" dirty="0" smtClean="0">
                <a:solidFill>
                  <a:srgbClr val="CCFF33"/>
                </a:solidFill>
              </a:rPr>
              <a:t>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Liquidambar</a:t>
            </a:r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Styraciflua</a:t>
            </a:r>
            <a:endParaRPr lang="es-ES" sz="1800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05" y="-27384"/>
            <a:ext cx="973199" cy="10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4876800" cy="365760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77240" y="6309320"/>
            <a:ext cx="7543800" cy="216024"/>
          </a:xfrm>
        </p:spPr>
        <p:txBody>
          <a:bodyPr/>
          <a:lstStyle/>
          <a:p>
            <a:pPr algn="r"/>
            <a:r>
              <a:rPr lang="es-ES" sz="1800" dirty="0" smtClean="0"/>
              <a:t> </a:t>
            </a:r>
            <a:endParaRPr lang="es-ES" sz="18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601067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83568" y="587727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  <a:latin typeface="Lucida Calligraphy" pitchFamily="66" charset="0"/>
              </a:rPr>
              <a:t>Cortaderia</a:t>
            </a:r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sz="1600" dirty="0" err="1" smtClean="0">
                <a:solidFill>
                  <a:srgbClr val="FFFF00"/>
                </a:solidFill>
                <a:latin typeface="Lucida Calligraphy" pitchFamily="66" charset="0"/>
              </a:rPr>
              <a:t>Selloana</a:t>
            </a:r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  <a:r>
              <a:rPr lang="es-ES" sz="3600" b="1" dirty="0" smtClean="0">
                <a:solidFill>
                  <a:srgbClr val="FF0000"/>
                </a:solidFill>
                <a:latin typeface="Lucida Calligraphy" pitchFamily="66" charset="0"/>
              </a:rPr>
              <a:t>***</a:t>
            </a:r>
            <a:r>
              <a:rPr lang="es-ES" sz="3600" b="1" dirty="0" smtClean="0">
                <a:solidFill>
                  <a:srgbClr val="FF0000"/>
                </a:solidFill>
              </a:rPr>
              <a:t> </a:t>
            </a:r>
            <a:r>
              <a:rPr lang="es-ES" sz="1600" dirty="0" smtClean="0">
                <a:solidFill>
                  <a:srgbClr val="FFFF00"/>
                </a:solidFill>
              </a:rPr>
              <a:t>                                     Plumero  de  la  Pampa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27984" y="27919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9</a:t>
            </a:r>
            <a:endParaRPr lang="es-E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6165304"/>
            <a:ext cx="7543800" cy="345976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763688" y="5826750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chemeClr val="bg1"/>
                </a:solidFill>
                <a:latin typeface="Lucida Calligraphy" pitchFamily="66" charset="0"/>
              </a:rPr>
              <a:t>Fraxinus</a:t>
            </a:r>
            <a:r>
              <a:rPr lang="es-ES" sz="2000" b="1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2000" b="1" dirty="0" err="1" smtClean="0">
                <a:solidFill>
                  <a:schemeClr val="bg1"/>
                </a:solidFill>
                <a:latin typeface="Lucida Calligraphy" pitchFamily="66" charset="0"/>
              </a:rPr>
              <a:t>Excelsior</a:t>
            </a:r>
            <a:r>
              <a:rPr lang="es-ES" sz="2000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600" b="1" dirty="0" smtClean="0">
                <a:solidFill>
                  <a:schemeClr val="bg1"/>
                </a:solidFill>
                <a:latin typeface="Lucida Calligraphy" pitchFamily="66" charset="0"/>
              </a:rPr>
              <a:t>                     </a:t>
            </a:r>
            <a:r>
              <a:rPr lang="es-ES" sz="1600" b="1" dirty="0" smtClean="0">
                <a:solidFill>
                  <a:schemeClr val="bg1"/>
                </a:solidFill>
              </a:rPr>
              <a:t>Lizarra   -    Fresno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9552" y="622686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2060"/>
                </a:solidFill>
              </a:rPr>
              <a:t>Hacia el </a:t>
            </a:r>
            <a:r>
              <a:rPr lang="es-ES" dirty="0" err="1" smtClean="0">
                <a:solidFill>
                  <a:srgbClr val="002060"/>
                </a:solidFill>
              </a:rPr>
              <a:t>tee</a:t>
            </a:r>
            <a:r>
              <a:rPr lang="es-ES" dirty="0" smtClean="0">
                <a:solidFill>
                  <a:srgbClr val="002060"/>
                </a:solidFill>
              </a:rPr>
              <a:t> del 9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3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3" y="-945486"/>
            <a:ext cx="8808979" cy="660673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971600" y="580352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Acacia  </a:t>
            </a:r>
            <a:r>
              <a:rPr lang="es-ES" dirty="0" err="1" smtClean="0">
                <a:solidFill>
                  <a:srgbClr val="FFFF00"/>
                </a:solidFill>
              </a:rPr>
              <a:t>Melonoxilon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Black Wood - Acacia Negra.                             Del Green del 8 al </a:t>
            </a:r>
            <a:r>
              <a:rPr lang="es-ES" dirty="0" err="1" smtClean="0">
                <a:solidFill>
                  <a:srgbClr val="FFFF00"/>
                </a:solidFill>
              </a:rPr>
              <a:t>Tee</a:t>
            </a:r>
            <a:r>
              <a:rPr lang="es-ES" dirty="0" smtClean="0">
                <a:solidFill>
                  <a:srgbClr val="FFFF00"/>
                </a:solidFill>
              </a:rPr>
              <a:t> del 9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" y="144016"/>
            <a:ext cx="4894008" cy="65253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14102" y="5301208"/>
            <a:ext cx="3994402" cy="1296144"/>
          </a:xfrm>
        </p:spPr>
        <p:txBody>
          <a:bodyPr/>
          <a:lstStyle/>
          <a:p>
            <a:r>
              <a:rPr lang="es-ES" sz="1400" dirty="0" err="1" smtClean="0">
                <a:solidFill>
                  <a:srgbClr val="CCFF33"/>
                </a:solidFill>
                <a:latin typeface="Lucida Calligraphy" pitchFamily="66" charset="0"/>
              </a:rPr>
              <a:t>Rusmarinus</a:t>
            </a: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>  </a:t>
            </a:r>
            <a:r>
              <a:rPr lang="es-ES" sz="1400" dirty="0" err="1" smtClean="0">
                <a:solidFill>
                  <a:srgbClr val="CCFF33"/>
                </a:solidFill>
                <a:latin typeface="Lucida Calligraphy" pitchFamily="66" charset="0"/>
              </a:rPr>
              <a:t>Oficinalis</a:t>
            </a: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>  </a:t>
            </a:r>
            <a:r>
              <a:rPr lang="es-ES" sz="1400" dirty="0">
                <a:solidFill>
                  <a:srgbClr val="CCFF33"/>
                </a:solidFill>
                <a:latin typeface="Lucida Calligraphy" pitchFamily="66" charset="0"/>
              </a:rPr>
              <a:t> </a:t>
            </a: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>  </a:t>
            </a:r>
            <a:r>
              <a:rPr lang="es-ES" sz="1400" dirty="0" smtClean="0">
                <a:solidFill>
                  <a:srgbClr val="CCFF33"/>
                </a:solidFill>
              </a:rPr>
              <a:t>Romero</a:t>
            </a:r>
            <a:br>
              <a:rPr lang="es-ES" sz="1400" dirty="0" smtClean="0">
                <a:solidFill>
                  <a:srgbClr val="CCFF33"/>
                </a:solidFill>
              </a:rPr>
            </a:br>
            <a:r>
              <a:rPr lang="es-ES" sz="1400" dirty="0" smtClean="0">
                <a:solidFill>
                  <a:srgbClr val="CCFF33"/>
                </a:solidFill>
              </a:rPr>
              <a:t/>
            </a:r>
            <a:br>
              <a:rPr lang="es-ES" sz="1400" dirty="0" smtClean="0">
                <a:solidFill>
                  <a:srgbClr val="CCFF33"/>
                </a:solidFill>
              </a:rPr>
            </a:br>
            <a:r>
              <a:rPr lang="es-ES" sz="1400" dirty="0" err="1" smtClean="0">
                <a:solidFill>
                  <a:srgbClr val="CCFF33"/>
                </a:solidFill>
                <a:latin typeface="Lucida Calligraphy" pitchFamily="66" charset="0"/>
              </a:rPr>
              <a:t>Pitosporum</a:t>
            </a: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> </a:t>
            </a:r>
            <a:r>
              <a:rPr lang="es-ES" sz="1400" dirty="0" err="1" smtClean="0">
                <a:solidFill>
                  <a:srgbClr val="CCFF33"/>
                </a:solidFill>
                <a:latin typeface="Lucida Calligraphy" pitchFamily="66" charset="0"/>
              </a:rPr>
              <a:t>Tenuifolium</a:t>
            </a: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> </a:t>
            </a:r>
            <a:r>
              <a:rPr lang="es-ES" sz="1400" dirty="0" err="1" smtClean="0">
                <a:solidFill>
                  <a:srgbClr val="CCFF33"/>
                </a:solidFill>
                <a:latin typeface="Lucida Calligraphy" pitchFamily="66" charset="0"/>
              </a:rPr>
              <a:t>Variegata</a:t>
            </a: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/>
            </a:r>
            <a:b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</a:b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/>
            </a:r>
            <a:b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</a:br>
            <a:r>
              <a:rPr lang="es-ES" sz="1400" dirty="0" err="1" smtClean="0">
                <a:solidFill>
                  <a:srgbClr val="CCFF33"/>
                </a:solidFill>
                <a:latin typeface="Lucida Calligraphy" pitchFamily="66" charset="0"/>
              </a:rPr>
              <a:t>Prunus</a:t>
            </a:r>
            <a:r>
              <a:rPr lang="es-ES" sz="1400" dirty="0" smtClean="0">
                <a:solidFill>
                  <a:srgbClr val="CCFF33"/>
                </a:solidFill>
                <a:latin typeface="Lucida Calligraphy" pitchFamily="66" charset="0"/>
              </a:rPr>
              <a:t>  </a:t>
            </a:r>
            <a:r>
              <a:rPr lang="es-ES" sz="1400" dirty="0" err="1" smtClean="0">
                <a:solidFill>
                  <a:srgbClr val="CCFF33"/>
                </a:solidFill>
                <a:latin typeface="Lucida Calligraphy" pitchFamily="66" charset="0"/>
              </a:rPr>
              <a:t>Laurocerasus</a:t>
            </a:r>
            <a:endParaRPr lang="es-ES" sz="1400" dirty="0">
              <a:solidFill>
                <a:srgbClr val="CCFF33"/>
              </a:solidFill>
              <a:latin typeface="Lucida Calligraphy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12" y="58492"/>
            <a:ext cx="2528784" cy="337050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75" y="3212976"/>
            <a:ext cx="2595629" cy="194421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9512" y="6074131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00"/>
                </a:solidFill>
              </a:rPr>
              <a:t>CASETA  8 - 9</a:t>
            </a:r>
            <a:endParaRPr lang="es-E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28184" y="4941168"/>
            <a:ext cx="2699420" cy="360040"/>
          </a:xfrm>
        </p:spPr>
        <p:txBody>
          <a:bodyPr/>
          <a:lstStyle/>
          <a:p>
            <a:pPr algn="r"/>
            <a:r>
              <a:rPr lang="es-ES" sz="1800" b="1" dirty="0" err="1" smtClean="0">
                <a:solidFill>
                  <a:srgbClr val="FFFF00"/>
                </a:solidFill>
                <a:latin typeface="Lucida Calligraphy" pitchFamily="66" charset="0"/>
              </a:rPr>
              <a:t>Salix</a:t>
            </a:r>
            <a:r>
              <a:rPr lang="es-ES" sz="1800" b="1" dirty="0" smtClean="0">
                <a:solidFill>
                  <a:srgbClr val="FFFF00"/>
                </a:solidFill>
                <a:latin typeface="Lucida Calligraphy" pitchFamily="66" charset="0"/>
              </a:rPr>
              <a:t>   Babilónica  </a:t>
            </a:r>
            <a:r>
              <a:rPr lang="es-ES" sz="2000" b="1" dirty="0" smtClean="0">
                <a:solidFill>
                  <a:schemeClr val="bg1"/>
                </a:solidFill>
                <a:latin typeface="Lucida Calligraphy" pitchFamily="66" charset="0"/>
              </a:rPr>
              <a:t> </a:t>
            </a:r>
            <a:r>
              <a:rPr lang="es-ES" sz="2000" b="1" dirty="0" smtClean="0">
                <a:solidFill>
                  <a:schemeClr val="bg2">
                    <a:lumMod val="75000"/>
                  </a:schemeClr>
                </a:solidFill>
                <a:latin typeface="Lucida Calligraphy" pitchFamily="66" charset="0"/>
              </a:rPr>
              <a:t> </a:t>
            </a:r>
            <a:r>
              <a:rPr lang="es-ES" sz="2000" b="1" dirty="0" smtClean="0">
                <a:solidFill>
                  <a:schemeClr val="bg1"/>
                </a:solidFill>
              </a:rPr>
              <a:t>                               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4625"/>
            <a:ext cx="1368152" cy="17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283968" y="5230941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chemeClr val="bg1"/>
                </a:solidFill>
              </a:rPr>
              <a:t>Salix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Babilonica</a:t>
            </a:r>
            <a:endParaRPr lang="es-ES" sz="1400" dirty="0" smtClean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Sauce </a:t>
            </a:r>
            <a:r>
              <a:rPr lang="es-ES" sz="1400" dirty="0" err="1" smtClean="0">
                <a:solidFill>
                  <a:schemeClr val="bg1"/>
                </a:solidFill>
              </a:rPr>
              <a:t>lloron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012160" y="61653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Tee</a:t>
            </a:r>
            <a:r>
              <a:rPr lang="es-ES" dirty="0" smtClean="0">
                <a:solidFill>
                  <a:schemeClr val="bg1"/>
                </a:solidFill>
              </a:rPr>
              <a:t>  9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0648"/>
            <a:ext cx="3456384" cy="259228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4" y="211048"/>
            <a:ext cx="3616846" cy="271389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3616846" cy="2712635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51521" y="306896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Pyracanta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Coccinea</a:t>
            </a:r>
            <a:r>
              <a:rPr lang="es-ES" sz="2000" dirty="0" smtClean="0">
                <a:solidFill>
                  <a:srgbClr val="FFFF00"/>
                </a:solidFill>
              </a:rPr>
              <a:t>   </a:t>
            </a:r>
            <a:r>
              <a:rPr lang="es-ES" sz="1600" dirty="0" smtClean="0">
                <a:solidFill>
                  <a:srgbClr val="FFFF00"/>
                </a:solidFill>
              </a:rPr>
              <a:t>      Espino  de  Fuego – Zona de bunker de prácticas</a:t>
            </a:r>
            <a:endParaRPr lang="es-ES" sz="1600" dirty="0">
              <a:solidFill>
                <a:srgbClr val="FFFF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66741"/>
            <a:ext cx="3683901" cy="27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10116616" cy="7587462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2" name="1 CuadroTexto"/>
          <p:cNvSpPr txBox="1"/>
          <p:nvPr/>
        </p:nvSpPr>
        <p:spPr>
          <a:xfrm>
            <a:off x="980685" y="3347372"/>
            <a:ext cx="82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FFFF00"/>
                </a:solidFill>
              </a:rPr>
              <a:t>Salix</a:t>
            </a:r>
            <a:endParaRPr lang="es-ES" sz="1400" dirty="0">
              <a:solidFill>
                <a:srgbClr val="FFFF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668344" y="291507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00"/>
                </a:solidFill>
              </a:rPr>
              <a:t>Aliso</a:t>
            </a:r>
            <a:endParaRPr lang="es-E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53141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63688" y="55799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Cercis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Siliquastrum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  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         </a:t>
            </a:r>
            <a:r>
              <a:rPr lang="es-ES" dirty="0" smtClean="0">
                <a:solidFill>
                  <a:srgbClr val="FFFF00"/>
                </a:solidFill>
              </a:rPr>
              <a:t>  </a:t>
            </a:r>
            <a:r>
              <a:rPr lang="es-ES" dirty="0" err="1" smtClean="0">
                <a:solidFill>
                  <a:srgbClr val="FFFF00"/>
                </a:solidFill>
              </a:rPr>
              <a:t>Arbol</a:t>
            </a:r>
            <a:r>
              <a:rPr lang="es-ES" dirty="0" smtClean="0">
                <a:solidFill>
                  <a:srgbClr val="FFFF00"/>
                </a:solidFill>
              </a:rPr>
              <a:t> del </a:t>
            </a:r>
            <a:r>
              <a:rPr lang="es-ES" dirty="0" smtClean="0">
                <a:solidFill>
                  <a:srgbClr val="FFFF00"/>
                </a:solidFill>
              </a:rPr>
              <a:t>Amor - </a:t>
            </a:r>
            <a:r>
              <a:rPr lang="es-ES" dirty="0" err="1" smtClean="0">
                <a:solidFill>
                  <a:srgbClr val="FFFF00"/>
                </a:solidFill>
              </a:rPr>
              <a:t>Arbol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smtClean="0">
                <a:solidFill>
                  <a:srgbClr val="FFFF00"/>
                </a:solidFill>
              </a:rPr>
              <a:t>de Judas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188640"/>
            <a:ext cx="40324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  <a:latin typeface="Lucida Handwriting" pitchFamily="66" charset="0"/>
              </a:rPr>
              <a:t>Cercis</a:t>
            </a:r>
            <a:r>
              <a:rPr lang="es-ES" b="1" dirty="0" smtClean="0">
                <a:solidFill>
                  <a:schemeClr val="bg1"/>
                </a:solidFill>
                <a:latin typeface="Lucida Handwriting" pitchFamily="66" charset="0"/>
              </a:rPr>
              <a:t>  </a:t>
            </a:r>
            <a:r>
              <a:rPr lang="es-ES" b="1" dirty="0" err="1" smtClean="0">
                <a:solidFill>
                  <a:schemeClr val="bg1"/>
                </a:solidFill>
                <a:latin typeface="Lucida Handwriting" pitchFamily="66" charset="0"/>
              </a:rPr>
              <a:t>Siliquastrum</a:t>
            </a:r>
            <a:endParaRPr lang="es-ES" b="1" dirty="0" smtClean="0">
              <a:solidFill>
                <a:schemeClr val="bg1"/>
              </a:solidFill>
              <a:latin typeface="Lucida Handwriting" pitchFamily="66" charset="0"/>
            </a:endParaRPr>
          </a:p>
          <a:p>
            <a:endParaRPr lang="es-ES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8" y="116632"/>
            <a:ext cx="8844097" cy="655272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24125" y="5777895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solidFill>
                <a:schemeClr val="accent5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6021288"/>
            <a:ext cx="8280920" cy="432048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DDFC24"/>
                </a:solidFill>
                <a:latin typeface="Lucida Handwriting" pitchFamily="66" charset="0"/>
              </a:rPr>
              <a:t>Pinus</a:t>
            </a:r>
            <a:r>
              <a:rPr lang="es-ES" sz="1800" dirty="0" smtClean="0">
                <a:solidFill>
                  <a:srgbClr val="DDFC24"/>
                </a:solidFill>
                <a:latin typeface="Lucida Handwriting" pitchFamily="66" charset="0"/>
              </a:rPr>
              <a:t>  </a:t>
            </a:r>
            <a:r>
              <a:rPr lang="es-ES" sz="1800" dirty="0" err="1" smtClean="0">
                <a:solidFill>
                  <a:srgbClr val="DDFC24"/>
                </a:solidFill>
                <a:latin typeface="Lucida Handwriting" pitchFamily="66" charset="0"/>
              </a:rPr>
              <a:t>Pinea</a:t>
            </a:r>
            <a:r>
              <a:rPr lang="es-ES" sz="1600" dirty="0" smtClean="0">
                <a:solidFill>
                  <a:srgbClr val="DDFC24"/>
                </a:solidFill>
                <a:latin typeface="Lucida Handwriting" pitchFamily="66" charset="0"/>
              </a:rPr>
              <a:t>               </a:t>
            </a:r>
            <a:r>
              <a:rPr lang="es-ES" sz="1600" dirty="0" smtClean="0">
                <a:solidFill>
                  <a:srgbClr val="DDFC24"/>
                </a:solidFill>
              </a:rPr>
              <a:t>Pino  Piñonero   -  Pino  </a:t>
            </a:r>
            <a:r>
              <a:rPr lang="es-ES" sz="1600" dirty="0" err="1" smtClean="0">
                <a:solidFill>
                  <a:srgbClr val="DDFC24"/>
                </a:solidFill>
              </a:rPr>
              <a:t>Mediterraneo</a:t>
            </a:r>
            <a:endParaRPr lang="es-ES" sz="1600" dirty="0">
              <a:solidFill>
                <a:srgbClr val="DDFC24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668344" y="47251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PARKING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6165304"/>
            <a:ext cx="7543800" cy="417984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283968" y="596147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FF00"/>
                </a:solidFill>
              </a:rPr>
              <a:t>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Fagus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Sylvatica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Atropurpurea</a:t>
            </a:r>
            <a:endParaRPr lang="es-ES" sz="2000" dirty="0" smtClean="0">
              <a:solidFill>
                <a:srgbClr val="FFFF00"/>
              </a:solidFill>
              <a:latin typeface="Lucida Calligraphy" pitchFamily="66" charset="0"/>
            </a:endParaRPr>
          </a:p>
          <a:p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  <a:r>
              <a:rPr lang="es-ES" sz="2000" dirty="0" smtClean="0">
                <a:solidFill>
                  <a:srgbClr val="FFFF00"/>
                </a:solidFill>
                <a:latin typeface="+mj-lt"/>
              </a:rPr>
              <a:t>Haya  Roja   -     Pago  </a:t>
            </a:r>
            <a:r>
              <a:rPr lang="es-ES" sz="2000" dirty="0" err="1" smtClean="0">
                <a:solidFill>
                  <a:srgbClr val="FFFF00"/>
                </a:solidFill>
                <a:latin typeface="+mj-lt"/>
              </a:rPr>
              <a:t>Gorria</a:t>
            </a:r>
            <a:endParaRPr lang="es-ES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512" y="-99392"/>
            <a:ext cx="1907703" cy="12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30626" y="6165304"/>
            <a:ext cx="8173822" cy="504056"/>
          </a:xfrm>
        </p:spPr>
        <p:txBody>
          <a:bodyPr/>
          <a:lstStyle/>
          <a:p>
            <a:r>
              <a:rPr lang="es-ES" sz="2000" dirty="0" err="1" smtClean="0">
                <a:solidFill>
                  <a:srgbClr val="CCFF33"/>
                </a:solidFill>
                <a:latin typeface="Lucida Handwriting" pitchFamily="66" charset="0"/>
              </a:rPr>
              <a:t>Carpinus</a:t>
            </a:r>
            <a:r>
              <a:rPr lang="es-ES" sz="2000" dirty="0" smtClean="0">
                <a:solidFill>
                  <a:srgbClr val="CCFF33"/>
                </a:solidFill>
                <a:latin typeface="Lucida Handwriting" pitchFamily="66" charset="0"/>
              </a:rPr>
              <a:t>  </a:t>
            </a:r>
            <a:r>
              <a:rPr lang="es-ES" sz="2000" dirty="0" err="1" smtClean="0">
                <a:solidFill>
                  <a:srgbClr val="CCFF33"/>
                </a:solidFill>
                <a:latin typeface="Lucida Handwriting" pitchFamily="66" charset="0"/>
              </a:rPr>
              <a:t>Betulus</a:t>
            </a:r>
            <a:r>
              <a:rPr lang="es-ES" sz="2000" dirty="0" smtClean="0">
                <a:solidFill>
                  <a:srgbClr val="CCFF33"/>
                </a:solidFill>
                <a:latin typeface="Lucida Handwriting" pitchFamily="66" charset="0"/>
              </a:rPr>
              <a:t> «</a:t>
            </a:r>
            <a:r>
              <a:rPr lang="es-ES" sz="2000" dirty="0" err="1" smtClean="0">
                <a:solidFill>
                  <a:srgbClr val="CCFF33"/>
                </a:solidFill>
                <a:latin typeface="Lucida Handwriting" pitchFamily="66" charset="0"/>
              </a:rPr>
              <a:t>Fastigiata</a:t>
            </a:r>
            <a:r>
              <a:rPr lang="es-ES" sz="2000" dirty="0" smtClean="0">
                <a:solidFill>
                  <a:srgbClr val="CCFF33"/>
                </a:solidFill>
                <a:latin typeface="Lucida Handwriting" pitchFamily="66" charset="0"/>
              </a:rPr>
              <a:t>»   </a:t>
            </a:r>
            <a:r>
              <a:rPr lang="es-ES" sz="2000" dirty="0" smtClean="0">
                <a:solidFill>
                  <a:srgbClr val="CCFF33"/>
                </a:solidFill>
              </a:rPr>
              <a:t>Carpe  Piramidal -   </a:t>
            </a:r>
            <a:r>
              <a:rPr lang="es-ES" sz="2000" dirty="0" err="1" smtClean="0">
                <a:solidFill>
                  <a:srgbClr val="CCFF33"/>
                </a:solidFill>
              </a:rPr>
              <a:t>Urkitza</a:t>
            </a:r>
            <a:r>
              <a:rPr lang="es-ES" sz="1000" dirty="0" smtClean="0">
                <a:solidFill>
                  <a:srgbClr val="CCFF33"/>
                </a:solidFill>
              </a:rPr>
              <a:t> </a:t>
            </a:r>
            <a:endParaRPr lang="es-ES" sz="1000" dirty="0">
              <a:solidFill>
                <a:srgbClr val="CCFF33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959" y="0"/>
            <a:ext cx="1959609" cy="129914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65" y="0"/>
            <a:ext cx="3744416" cy="280831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96952"/>
            <a:ext cx="1680187" cy="126014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8353"/>
            <a:ext cx="2403707" cy="3204943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37" y="-27384"/>
            <a:ext cx="4535075" cy="6046765"/>
          </a:xfrm>
        </p:spPr>
      </p:pic>
    </p:spTree>
    <p:extLst>
      <p:ext uri="{BB962C8B-B14F-4D97-AF65-F5344CB8AC3E}">
        <p14:creationId xmlns:p14="http://schemas.microsoft.com/office/powerpoint/2010/main" val="371970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20688"/>
            <a:ext cx="2483668" cy="194421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979712" y="4797152"/>
            <a:ext cx="31549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CAMINO DEL HOYO 1</a:t>
            </a:r>
          </a:p>
          <a:p>
            <a:endParaRPr lang="es-ES" sz="1600" dirty="0" smtClean="0">
              <a:solidFill>
                <a:srgbClr val="FFFF00"/>
              </a:solidFill>
              <a:latin typeface="+mj-lt"/>
            </a:endParaRPr>
          </a:p>
          <a:p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Ciprés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Leylandii</a:t>
            </a:r>
            <a:endParaRPr lang="es-ES" sz="2000" dirty="0" smtClean="0">
              <a:solidFill>
                <a:srgbClr val="FFFF00"/>
              </a:solidFill>
              <a:latin typeface="Lucida Calligraphy" pitchFamily="66" charset="0"/>
            </a:endParaRPr>
          </a:p>
          <a:p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Hibrido. </a:t>
            </a:r>
            <a:endParaRPr lang="es-ES" sz="16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62656" y="6084004"/>
            <a:ext cx="40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61048"/>
            <a:ext cx="3707904" cy="2780928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" y="116632"/>
            <a:ext cx="5932666" cy="4450268"/>
          </a:xfrm>
        </p:spPr>
      </p:pic>
    </p:spTree>
    <p:extLst>
      <p:ext uri="{BB962C8B-B14F-4D97-AF65-F5344CB8AC3E}">
        <p14:creationId xmlns:p14="http://schemas.microsoft.com/office/powerpoint/2010/main" val="18041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857519" cy="5544616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1520" y="5445224"/>
            <a:ext cx="8748477" cy="864096"/>
          </a:xfrm>
        </p:spPr>
        <p:txBody>
          <a:bodyPr/>
          <a:lstStyle/>
          <a:p>
            <a:r>
              <a:rPr lang="es-ES" sz="1600" dirty="0" smtClean="0">
                <a:solidFill>
                  <a:srgbClr val="FFFF00"/>
                </a:solidFill>
              </a:rPr>
              <a:t/>
            </a:r>
            <a:br>
              <a:rPr lang="es-ES" sz="1600" dirty="0" smtClean="0">
                <a:solidFill>
                  <a:srgbClr val="FFFF00"/>
                </a:solidFill>
              </a:rPr>
            </a:br>
            <a:r>
              <a:rPr lang="es-ES" sz="1600" dirty="0" smtClean="0">
                <a:solidFill>
                  <a:srgbClr val="FFFF00"/>
                </a:solidFill>
              </a:rPr>
              <a:t>                          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Albizia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             </a:t>
            </a:r>
            <a:r>
              <a:rPr lang="es-ES" sz="1400" dirty="0" err="1" smtClean="0">
                <a:solidFill>
                  <a:srgbClr val="FFFF00"/>
                </a:solidFill>
                <a:latin typeface="Lucida Calligraphy" pitchFamily="66" charset="0"/>
              </a:rPr>
              <a:t>Arbol</a:t>
            </a:r>
            <a:r>
              <a:rPr lang="es-ES" sz="1400" dirty="0" smtClean="0">
                <a:solidFill>
                  <a:srgbClr val="FFFF00"/>
                </a:solidFill>
                <a:latin typeface="Lucida Calligraphy" pitchFamily="66" charset="0"/>
              </a:rPr>
              <a:t> de la Seda              Acacia de Constantinopla</a:t>
            </a:r>
            <a:endParaRPr lang="es-ES" sz="14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36096" y="2564904"/>
            <a:ext cx="3563901" cy="296374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08" y="116632"/>
            <a:ext cx="4224289" cy="266429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076" y="2993100"/>
            <a:ext cx="1944216" cy="16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7488831" cy="561662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03648" y="5733256"/>
            <a:ext cx="7128792" cy="648072"/>
          </a:xfrm>
        </p:spPr>
        <p:txBody>
          <a:bodyPr/>
          <a:lstStyle/>
          <a:p>
            <a:r>
              <a:rPr lang="es-ES" sz="2000" dirty="0" err="1" smtClean="0">
                <a:solidFill>
                  <a:srgbClr val="CCFF33"/>
                </a:solidFill>
                <a:latin typeface="Lucida Calligraphy" pitchFamily="66" charset="0"/>
              </a:rPr>
              <a:t>Pittosporum</a:t>
            </a:r>
            <a:r>
              <a:rPr lang="es-ES" sz="2000" dirty="0" smtClean="0">
                <a:solidFill>
                  <a:srgbClr val="CCFF33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CCFF33"/>
                </a:solidFill>
                <a:latin typeface="Lucida Calligraphy" pitchFamily="66" charset="0"/>
              </a:rPr>
              <a:t>Tenuifolium</a:t>
            </a:r>
            <a:r>
              <a:rPr lang="es-ES" sz="2000" dirty="0" smtClean="0">
                <a:solidFill>
                  <a:srgbClr val="CCFF33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CCFF33"/>
                </a:solidFill>
                <a:latin typeface="Lucida Calligraphy" pitchFamily="66" charset="0"/>
              </a:rPr>
              <a:t>Variegata</a:t>
            </a:r>
            <a:r>
              <a:rPr lang="es-ES" sz="2000" dirty="0" smtClean="0">
                <a:solidFill>
                  <a:srgbClr val="CCFF33"/>
                </a:solidFill>
                <a:latin typeface="Lucida Calligraphy" pitchFamily="66" charset="0"/>
              </a:rPr>
              <a:t/>
            </a:r>
            <a:br>
              <a:rPr lang="es-ES" sz="2000" dirty="0" smtClean="0">
                <a:solidFill>
                  <a:srgbClr val="CCFF33"/>
                </a:solidFill>
                <a:latin typeface="Lucida Calligraphy" pitchFamily="66" charset="0"/>
              </a:rPr>
            </a:br>
            <a:r>
              <a:rPr lang="es-ES" sz="2000" dirty="0" err="1" smtClean="0">
                <a:solidFill>
                  <a:srgbClr val="CCFF33"/>
                </a:solidFill>
                <a:latin typeface="Lucida Calligraphy" pitchFamily="66" charset="0"/>
              </a:rPr>
              <a:t>Laurus</a:t>
            </a:r>
            <a:r>
              <a:rPr lang="es-ES" sz="2000" dirty="0" smtClean="0">
                <a:solidFill>
                  <a:srgbClr val="CCFF33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CCFF33"/>
                </a:solidFill>
                <a:latin typeface="Lucida Calligraphy" pitchFamily="66" charset="0"/>
              </a:rPr>
              <a:t>Lusitanica</a:t>
            </a:r>
            <a:endParaRPr lang="es-ES" sz="2000" dirty="0">
              <a:solidFill>
                <a:srgbClr val="CCFF33"/>
              </a:solidFill>
              <a:latin typeface="Lucida Calligraphy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8943" y="-122597"/>
            <a:ext cx="4752530" cy="26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27384"/>
            <a:ext cx="7344816" cy="550861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5661248"/>
            <a:ext cx="6552727" cy="525160"/>
          </a:xfrm>
        </p:spPr>
        <p:txBody>
          <a:bodyPr/>
          <a:lstStyle/>
          <a:p>
            <a:r>
              <a:rPr lang="es-ES" sz="1600" dirty="0" smtClean="0">
                <a:solidFill>
                  <a:srgbClr val="CCFF33"/>
                </a:solidFill>
              </a:rPr>
              <a:t> </a:t>
            </a:r>
            <a:r>
              <a:rPr lang="es-ES" sz="2000" dirty="0" smtClean="0">
                <a:solidFill>
                  <a:srgbClr val="CCFF33"/>
                </a:solidFill>
                <a:latin typeface="Lucida Handwriting" pitchFamily="66" charset="0"/>
              </a:rPr>
              <a:t>Magnolio  Grandiflora </a:t>
            </a:r>
            <a:r>
              <a:rPr lang="es-ES" sz="2000" dirty="0">
                <a:solidFill>
                  <a:srgbClr val="CCFF33"/>
                </a:solidFill>
                <a:latin typeface="Lucida Handwriting" pitchFamily="66" charset="0"/>
              </a:rPr>
              <a:t> </a:t>
            </a:r>
            <a:r>
              <a:rPr lang="es-ES" sz="2000" dirty="0" smtClean="0">
                <a:solidFill>
                  <a:srgbClr val="CCFF33"/>
                </a:solidFill>
                <a:latin typeface="Lucida Handwriting" pitchFamily="66" charset="0"/>
              </a:rPr>
              <a:t>          </a:t>
            </a:r>
            <a:r>
              <a:rPr lang="es-ES" sz="1400" dirty="0" smtClean="0">
                <a:solidFill>
                  <a:srgbClr val="CCFF33"/>
                </a:solidFill>
                <a:latin typeface="Adobe Garamond Pro" pitchFamily="18" charset="0"/>
              </a:rPr>
              <a:t>  </a:t>
            </a:r>
            <a:endParaRPr lang="es-ES" sz="1400" dirty="0">
              <a:solidFill>
                <a:srgbClr val="CCFF33"/>
              </a:solidFill>
              <a:latin typeface="Adobe Garamond Pro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91880" y="400506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b="1" dirty="0">
              <a:solidFill>
                <a:srgbClr val="FFFF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74" y="-27384"/>
            <a:ext cx="1294766" cy="927916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-27384"/>
            <a:ext cx="2448272" cy="326461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524328" y="37170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TEE - 1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99392"/>
            <a:ext cx="9385042" cy="7038781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5949280"/>
            <a:ext cx="9144000" cy="576064"/>
          </a:xfrm>
        </p:spPr>
        <p:txBody>
          <a:bodyPr/>
          <a:lstStyle/>
          <a:p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Acacia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Dealbata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</a:t>
            </a:r>
            <a:r>
              <a:rPr lang="es-ES" sz="3600" dirty="0" smtClean="0">
                <a:solidFill>
                  <a:srgbClr val="FF0000"/>
                </a:solidFill>
                <a:latin typeface="Lucida Calligraphy" pitchFamily="66" charset="0"/>
              </a:rPr>
              <a:t>*</a:t>
            </a:r>
            <a:r>
              <a:rPr lang="es-ES" sz="2000" dirty="0" smtClean="0">
                <a:solidFill>
                  <a:srgbClr val="FF0000"/>
                </a:solidFill>
                <a:latin typeface="Lucida Calligraphy" pitchFamily="66" charset="0"/>
              </a:rPr>
              <a:t>  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Mimosa  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>          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Photynia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Red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Robin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</a:t>
            </a:r>
            <a:endParaRPr lang="es-ES" sz="1800" dirty="0">
              <a:solidFill>
                <a:srgbClr val="DDFC24"/>
              </a:solidFill>
              <a:latin typeface="Lucida Calligraphy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44624"/>
            <a:ext cx="3456384" cy="129614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61" y="48816"/>
            <a:ext cx="1656184" cy="12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6309320"/>
            <a:ext cx="7543800" cy="417984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7" y="-27384"/>
            <a:ext cx="9276523" cy="695739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592956" y="5513570"/>
            <a:ext cx="255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rgbClr val="FFFF00"/>
                </a:solidFill>
                <a:latin typeface="Lucida Calligraphy" pitchFamily="66" charset="0"/>
              </a:rPr>
              <a:t>Fraxinus</a:t>
            </a:r>
            <a:r>
              <a:rPr lang="es-ES" sz="1600" b="1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sz="1600" b="1" dirty="0" err="1" smtClean="0">
                <a:solidFill>
                  <a:srgbClr val="FFFF00"/>
                </a:solidFill>
                <a:latin typeface="Lucida Calligraphy" pitchFamily="66" charset="0"/>
              </a:rPr>
              <a:t>Excelsior</a:t>
            </a:r>
            <a:r>
              <a:rPr lang="es-ES" sz="1600" b="1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</a:p>
          <a:p>
            <a:r>
              <a:rPr lang="es-ES" sz="1600" b="1" dirty="0" smtClean="0">
                <a:solidFill>
                  <a:srgbClr val="FFFF00"/>
                </a:solidFill>
              </a:rPr>
              <a:t> </a:t>
            </a:r>
            <a:r>
              <a:rPr lang="es-ES" sz="1600" dirty="0" smtClean="0">
                <a:solidFill>
                  <a:srgbClr val="FFFF00"/>
                </a:solidFill>
              </a:rPr>
              <a:t>Lizarra  -    Fresno</a:t>
            </a:r>
            <a:endParaRPr lang="es-ES" sz="1600" dirty="0">
              <a:solidFill>
                <a:srgbClr val="FFFF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991" y="188640"/>
            <a:ext cx="576065" cy="98651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50056" y="5744402"/>
            <a:ext cx="5218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2"/>
                </a:solidFill>
              </a:rPr>
              <a:t>ENTRE  EL  CAMPO  DE  PRACTICAS  Y EL  PUTTING  GREEN</a:t>
            </a:r>
            <a:endParaRPr lang="es-E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Elipse"/>
          <p:cNvSpPr/>
          <p:nvPr/>
        </p:nvSpPr>
        <p:spPr>
          <a:xfrm>
            <a:off x="611560" y="5589240"/>
            <a:ext cx="305882" cy="319390"/>
          </a:xfrm>
          <a:prstGeom prst="ellipse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7" y="-27384"/>
            <a:ext cx="9180511" cy="6885384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906776" y="5013176"/>
            <a:ext cx="7344308" cy="1368152"/>
          </a:xfrm>
        </p:spPr>
        <p:txBody>
          <a:bodyPr/>
          <a:lstStyle/>
          <a:p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Bambú                                 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Photynia</a:t>
            </a:r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  Red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Robin</a:t>
            </a:r>
            <a:r>
              <a:rPr lang="es-ES" sz="2000" dirty="0" smtClean="0">
                <a:solidFill>
                  <a:schemeClr val="bg1"/>
                </a:solidFill>
                <a:latin typeface="Lucida Calligraphy" pitchFamily="66" charset="0"/>
              </a:rPr>
              <a:t>         </a:t>
            </a:r>
            <a:r>
              <a:rPr lang="es-ES" sz="1600" dirty="0" smtClean="0">
                <a:solidFill>
                  <a:schemeClr val="bg1"/>
                </a:solidFill>
                <a:latin typeface="Lucida Calligraphy" pitchFamily="66" charset="0"/>
              </a:rPr>
              <a:t>       </a:t>
            </a:r>
            <a:endParaRPr lang="es-ES" sz="1600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76899" cy="17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63388"/>
            <a:ext cx="9457051" cy="709278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619672" y="5963344"/>
            <a:ext cx="3816425" cy="417984"/>
          </a:xfrm>
        </p:spPr>
        <p:txBody>
          <a:bodyPr/>
          <a:lstStyle/>
          <a:p>
            <a:pPr algn="r"/>
            <a:r>
              <a:rPr lang="es-ES" sz="2000" dirty="0" smtClean="0">
                <a:solidFill>
                  <a:srgbClr val="CCFF33"/>
                </a:solidFill>
                <a:latin typeface="Lucida Calligraphy" pitchFamily="66" charset="0"/>
              </a:rPr>
              <a:t> </a:t>
            </a:r>
            <a:r>
              <a:rPr lang="es-ES" sz="2000" b="1" dirty="0" err="1" smtClean="0">
                <a:solidFill>
                  <a:srgbClr val="CCFF33"/>
                </a:solidFill>
                <a:latin typeface="Lucida Calligraphy" pitchFamily="66" charset="0"/>
              </a:rPr>
              <a:t>Cotoneaster</a:t>
            </a:r>
            <a:r>
              <a:rPr lang="es-ES" sz="2000" b="1" dirty="0" smtClean="0">
                <a:solidFill>
                  <a:srgbClr val="CCFF33"/>
                </a:solidFill>
                <a:latin typeface="Lucida Calligraphy" pitchFamily="66" charset="0"/>
              </a:rPr>
              <a:t>   </a:t>
            </a:r>
            <a:r>
              <a:rPr lang="es-ES" sz="2000" b="1" dirty="0" err="1" smtClean="0">
                <a:solidFill>
                  <a:srgbClr val="CCFF33"/>
                </a:solidFill>
                <a:latin typeface="Lucida Calligraphy" pitchFamily="66" charset="0"/>
              </a:rPr>
              <a:t>Lacteus</a:t>
            </a:r>
            <a:r>
              <a:rPr lang="es-ES" sz="2000" b="1" dirty="0" smtClean="0">
                <a:solidFill>
                  <a:srgbClr val="CCFF33"/>
                </a:solidFill>
                <a:latin typeface="Lucida Calligraphy" pitchFamily="66" charset="0"/>
              </a:rPr>
              <a:t> </a:t>
            </a:r>
            <a:endParaRPr lang="es-ES" sz="2000" b="1" dirty="0">
              <a:solidFill>
                <a:srgbClr val="CCFF33"/>
              </a:solidFill>
              <a:latin typeface="Lucida Calligraphy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43408"/>
            <a:ext cx="2814199" cy="187220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2752125"/>
            <a:ext cx="4364793" cy="283711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300192" y="5486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>
              <a:solidFill>
                <a:srgbClr val="C0000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95778"/>
            <a:ext cx="2332328" cy="17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34" y="0"/>
            <a:ext cx="9409046" cy="70567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6237312"/>
            <a:ext cx="9324528" cy="432048"/>
          </a:xfrm>
        </p:spPr>
        <p:txBody>
          <a:bodyPr/>
          <a:lstStyle/>
          <a:p>
            <a:r>
              <a:rPr lang="es-ES" sz="1600" dirty="0" smtClean="0">
                <a:solidFill>
                  <a:schemeClr val="bg1"/>
                </a:solidFill>
              </a:rPr>
              <a:t/>
            </a:r>
            <a:br>
              <a:rPr lang="es-ES" sz="1600" dirty="0" smtClean="0">
                <a:solidFill>
                  <a:schemeClr val="bg1"/>
                </a:solidFill>
              </a:rPr>
            </a:br>
            <a:r>
              <a:rPr lang="es-ES" sz="1800" dirty="0" err="1" smtClean="0">
                <a:solidFill>
                  <a:schemeClr val="bg1"/>
                </a:solidFill>
                <a:latin typeface="Lucida Handwriting" pitchFamily="66" charset="0"/>
              </a:rPr>
              <a:t>Pyrus</a:t>
            </a:r>
            <a:r>
              <a:rPr lang="es-ES" sz="1800" dirty="0" smtClean="0">
                <a:solidFill>
                  <a:schemeClr val="bg1"/>
                </a:solidFill>
                <a:latin typeface="Lucida Handwriting" pitchFamily="66" charset="0"/>
              </a:rPr>
              <a:t>  </a:t>
            </a:r>
            <a:r>
              <a:rPr lang="es-ES" sz="1800" dirty="0" err="1" smtClean="0">
                <a:solidFill>
                  <a:schemeClr val="bg1"/>
                </a:solidFill>
                <a:latin typeface="Lucida Handwriting" pitchFamily="66" charset="0"/>
              </a:rPr>
              <a:t>Comunis</a:t>
            </a:r>
            <a:r>
              <a:rPr lang="es-ES" sz="1800" dirty="0" smtClean="0">
                <a:solidFill>
                  <a:schemeClr val="bg1"/>
                </a:solidFill>
                <a:latin typeface="Lucida Handwriting" pitchFamily="66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Lucida Handwriting" pitchFamily="66" charset="0"/>
              </a:rPr>
              <a:t>             </a:t>
            </a:r>
            <a:r>
              <a:rPr lang="es-ES" sz="1600" dirty="0" smtClean="0">
                <a:solidFill>
                  <a:schemeClr val="bg1"/>
                </a:solidFill>
              </a:rPr>
              <a:t>Peral  -  </a:t>
            </a:r>
            <a:r>
              <a:rPr lang="es-ES" sz="1600" dirty="0" err="1" smtClean="0">
                <a:solidFill>
                  <a:schemeClr val="bg1"/>
                </a:solidFill>
              </a:rPr>
              <a:t>Udarondo</a:t>
            </a:r>
            <a:r>
              <a:rPr lang="es-ES" sz="1600" dirty="0" smtClean="0">
                <a:solidFill>
                  <a:schemeClr val="bg1"/>
                </a:solidFill>
              </a:rPr>
              <a:t>  -  </a:t>
            </a:r>
            <a:r>
              <a:rPr lang="es-ES" sz="1600" dirty="0" err="1" smtClean="0">
                <a:solidFill>
                  <a:schemeClr val="bg1"/>
                </a:solidFill>
              </a:rPr>
              <a:t>Madariondo</a:t>
            </a:r>
            <a:r>
              <a:rPr lang="es-ES" sz="1600" dirty="0" smtClean="0">
                <a:solidFill>
                  <a:schemeClr val="bg1"/>
                </a:solidFill>
              </a:rPr>
              <a:t>  -   </a:t>
            </a:r>
            <a:r>
              <a:rPr lang="es-ES" sz="1600" dirty="0" err="1" smtClean="0">
                <a:solidFill>
                  <a:schemeClr val="bg1"/>
                </a:solidFill>
              </a:rPr>
              <a:t>Txermen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660232" y="4941168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95936" y="520277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100392" y="-99392"/>
            <a:ext cx="1224136" cy="153017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732240" y="495220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solidFill>
                  <a:srgbClr val="FFFF00"/>
                </a:solidFill>
              </a:rPr>
              <a:t>Cupressus</a:t>
            </a:r>
            <a:r>
              <a:rPr lang="es-ES" sz="1200" dirty="0" smtClean="0">
                <a:solidFill>
                  <a:srgbClr val="FFFF00"/>
                </a:solidFill>
              </a:rPr>
              <a:t>  </a:t>
            </a:r>
            <a:r>
              <a:rPr lang="es-ES" sz="1200" dirty="0" err="1" smtClean="0">
                <a:solidFill>
                  <a:srgbClr val="FFFF00"/>
                </a:solidFill>
              </a:rPr>
              <a:t>Leylandii</a:t>
            </a:r>
            <a:endParaRPr lang="es-E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5" y="-27384"/>
            <a:ext cx="9312275" cy="6985001"/>
          </a:xfrm>
        </p:spPr>
      </p:pic>
      <p:sp>
        <p:nvSpPr>
          <p:cNvPr id="2" name="1 CuadroTexto"/>
          <p:cNvSpPr txBox="1"/>
          <p:nvPr/>
        </p:nvSpPr>
        <p:spPr>
          <a:xfrm>
            <a:off x="4716016" y="490051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FFFF00"/>
                </a:solidFill>
                <a:latin typeface="Lucida Calligraphy" pitchFamily="66" charset="0"/>
              </a:rPr>
              <a:t>Pirus</a:t>
            </a:r>
            <a:r>
              <a:rPr lang="es-ES" b="1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b="1" dirty="0" err="1" smtClean="0">
                <a:solidFill>
                  <a:srgbClr val="FFFF00"/>
                </a:solidFill>
                <a:latin typeface="Lucida Calligraphy" pitchFamily="66" charset="0"/>
              </a:rPr>
              <a:t>Comunis</a:t>
            </a:r>
            <a:endParaRPr lang="es-ES" b="1" dirty="0">
              <a:solidFill>
                <a:srgbClr val="FFFF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9392"/>
            <a:ext cx="9407178" cy="695739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483768" y="6021288"/>
            <a:ext cx="3672408" cy="706016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CCFF33"/>
                </a:solidFill>
                <a:latin typeface="Lucida Handwriting" pitchFamily="66" charset="0"/>
              </a:rPr>
              <a:t>Betula</a:t>
            </a:r>
            <a:r>
              <a:rPr lang="es-ES" sz="2000" dirty="0" smtClean="0">
                <a:solidFill>
                  <a:srgbClr val="CCFF33"/>
                </a:solidFill>
                <a:latin typeface="Lucida Handwriting" pitchFamily="66" charset="0"/>
              </a:rPr>
              <a:t>  </a:t>
            </a:r>
            <a:r>
              <a:rPr lang="es-ES" sz="2000" dirty="0" smtClean="0">
                <a:solidFill>
                  <a:srgbClr val="CCFF33"/>
                </a:solidFill>
              </a:rPr>
              <a:t>          </a:t>
            </a:r>
            <a:r>
              <a:rPr lang="es-ES" sz="1600" dirty="0" err="1" smtClean="0">
                <a:solidFill>
                  <a:srgbClr val="CCFF33"/>
                </a:solidFill>
              </a:rPr>
              <a:t>Urki</a:t>
            </a:r>
            <a:r>
              <a:rPr lang="es-ES" sz="1600" dirty="0" smtClean="0">
                <a:solidFill>
                  <a:srgbClr val="CCFF33"/>
                </a:solidFill>
              </a:rPr>
              <a:t>  -  Abedul</a:t>
            </a:r>
            <a:br>
              <a:rPr lang="es-ES" sz="1600" dirty="0" smtClean="0">
                <a:solidFill>
                  <a:srgbClr val="CCFF33"/>
                </a:solidFill>
              </a:rPr>
            </a:br>
            <a:endParaRPr lang="es-ES" sz="1200" dirty="0">
              <a:solidFill>
                <a:srgbClr val="CCFF33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315417"/>
            <a:ext cx="1933563" cy="19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Elipse"/>
          <p:cNvSpPr/>
          <p:nvPr/>
        </p:nvSpPr>
        <p:spPr>
          <a:xfrm>
            <a:off x="1547664" y="4941168"/>
            <a:ext cx="288032" cy="307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313035" cy="6984777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627784" y="6453336"/>
            <a:ext cx="6408712" cy="360040"/>
          </a:xfrm>
        </p:spPr>
        <p:txBody>
          <a:bodyPr/>
          <a:lstStyle/>
          <a:p>
            <a:r>
              <a:rPr lang="es-ES" sz="2000" dirty="0" smtClean="0">
                <a:solidFill>
                  <a:srgbClr val="CCFF33"/>
                </a:solidFill>
              </a:rPr>
              <a:t> </a:t>
            </a:r>
            <a:endParaRPr lang="es-ES" sz="2000" dirty="0">
              <a:solidFill>
                <a:srgbClr val="CCFF33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7624" y="-171401"/>
            <a:ext cx="1409699" cy="115212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511" y="-23186"/>
            <a:ext cx="1262062" cy="100391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755576" y="4873020"/>
            <a:ext cx="133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CCFF33"/>
                </a:solidFill>
              </a:rPr>
              <a:t>Calle  1</a:t>
            </a:r>
            <a:endParaRPr lang="es-ES" sz="1400" b="1" dirty="0">
              <a:solidFill>
                <a:srgbClr val="CCFF33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355976" y="55892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Lucida Handwriting" pitchFamily="66" charset="0"/>
              </a:rPr>
              <a:t>Robinia     </a:t>
            </a:r>
            <a:r>
              <a:rPr lang="es-ES" b="1" dirty="0" smtClean="0">
                <a:solidFill>
                  <a:schemeClr val="bg1"/>
                </a:solidFill>
              </a:rPr>
              <a:t>  Falsa  Acacia   -  </a:t>
            </a:r>
            <a:r>
              <a:rPr lang="es-ES" b="1" dirty="0" err="1" smtClean="0">
                <a:solidFill>
                  <a:schemeClr val="bg1"/>
                </a:solidFill>
              </a:rPr>
              <a:t>Sasiarkasia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980727"/>
            <a:ext cx="1211012" cy="12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843"/>
            <a:ext cx="1168916" cy="163182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9804" y="60235"/>
            <a:ext cx="1837060" cy="137779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51520" y="170080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tx2">
                    <a:lumMod val="10000"/>
                  </a:schemeClr>
                </a:solidFill>
              </a:rPr>
              <a:t>11 - 12</a:t>
            </a:r>
            <a:endParaRPr lang="es-ES" sz="1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04048" y="59492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Robinias en  flor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313036" cy="6984776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47664" y="6309320"/>
            <a:ext cx="2880320" cy="432048"/>
          </a:xfrm>
        </p:spPr>
        <p:txBody>
          <a:bodyPr/>
          <a:lstStyle/>
          <a:p>
            <a:pPr algn="ctr"/>
            <a:r>
              <a:rPr lang="es-ES" sz="2000" dirty="0" smtClean="0">
                <a:solidFill>
                  <a:schemeClr val="bg1"/>
                </a:solidFill>
              </a:rPr>
              <a:t>                                                      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68668"/>
            <a:ext cx="1060796" cy="102808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699792" y="5877272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  <a:latin typeface="Lucida Calligraphy" pitchFamily="66" charset="0"/>
              </a:rPr>
              <a:t>Quercus</a:t>
            </a:r>
            <a:r>
              <a:rPr lang="es-ES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chemeClr val="bg1"/>
                </a:solidFill>
                <a:latin typeface="Lucida Calligraphy" pitchFamily="66" charset="0"/>
              </a:rPr>
              <a:t>Robur</a:t>
            </a:r>
            <a:r>
              <a:rPr lang="es-ES" sz="2000" dirty="0" smtClean="0">
                <a:solidFill>
                  <a:schemeClr val="bg1"/>
                </a:solidFill>
                <a:latin typeface="Lucida Calligraphy" pitchFamily="66" charset="0"/>
              </a:rPr>
              <a:t>           </a:t>
            </a:r>
            <a:r>
              <a:rPr lang="es-ES" sz="1600" b="1" dirty="0" err="1" smtClean="0">
                <a:solidFill>
                  <a:schemeClr val="bg1"/>
                </a:solidFill>
                <a:latin typeface="+mj-lt"/>
              </a:rPr>
              <a:t>Aritza</a:t>
            </a:r>
            <a:r>
              <a:rPr lang="es-ES" sz="1600" b="1" dirty="0" smtClean="0">
                <a:solidFill>
                  <a:schemeClr val="bg1"/>
                </a:solidFill>
                <a:latin typeface="+mj-lt"/>
              </a:rPr>
              <a:t>          Roble  </a:t>
            </a:r>
            <a:r>
              <a:rPr lang="es-ES" sz="1600" b="1" dirty="0" err="1" smtClean="0">
                <a:solidFill>
                  <a:schemeClr val="bg1"/>
                </a:solidFill>
                <a:latin typeface="+mj-lt"/>
              </a:rPr>
              <a:t>autoctono</a:t>
            </a:r>
            <a:endParaRPr lang="es-ES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26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89032" cy="696677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388668" y="6381328"/>
            <a:ext cx="6764485" cy="360040"/>
          </a:xfrm>
        </p:spPr>
        <p:txBody>
          <a:bodyPr/>
          <a:lstStyle/>
          <a:p>
            <a:r>
              <a:rPr lang="es-ES" sz="1800" dirty="0" smtClean="0">
                <a:solidFill>
                  <a:srgbClr val="CCFF33"/>
                </a:solidFill>
                <a:latin typeface="Lucida Calligraphy" pitchFamily="66" charset="0"/>
              </a:rPr>
              <a:t>Robinia </a:t>
            </a:r>
            <a:r>
              <a:rPr lang="es-ES" sz="2000" dirty="0" smtClean="0">
                <a:solidFill>
                  <a:srgbClr val="CCFF33"/>
                </a:solidFill>
              </a:rPr>
              <a:t>  -  </a:t>
            </a:r>
            <a:r>
              <a:rPr lang="es-ES" sz="1600" dirty="0" err="1" smtClean="0">
                <a:solidFill>
                  <a:srgbClr val="CCFF33"/>
                </a:solidFill>
              </a:rPr>
              <a:t>Sasiarkasia</a:t>
            </a:r>
            <a:r>
              <a:rPr lang="es-ES" sz="1600" dirty="0" smtClean="0">
                <a:solidFill>
                  <a:srgbClr val="CCFF33"/>
                </a:solidFill>
              </a:rPr>
              <a:t> </a:t>
            </a:r>
            <a:r>
              <a:rPr lang="es-ES" sz="1800" dirty="0" smtClean="0">
                <a:solidFill>
                  <a:srgbClr val="CCFF33"/>
                </a:solidFill>
              </a:rPr>
              <a:t>                          </a:t>
            </a:r>
            <a:r>
              <a:rPr lang="es-ES" sz="1600" dirty="0" err="1" smtClean="0">
                <a:solidFill>
                  <a:srgbClr val="CCFF33"/>
                </a:solidFill>
              </a:rPr>
              <a:t>Ameriketako</a:t>
            </a:r>
            <a:r>
              <a:rPr lang="es-ES" sz="1600" dirty="0" smtClean="0">
                <a:solidFill>
                  <a:srgbClr val="CCFF33"/>
                </a:solidFill>
              </a:rPr>
              <a:t>  </a:t>
            </a:r>
            <a:r>
              <a:rPr lang="es-ES" sz="1600" dirty="0" err="1" smtClean="0">
                <a:solidFill>
                  <a:srgbClr val="CCFF33"/>
                </a:solidFill>
              </a:rPr>
              <a:t>Aritza</a:t>
            </a:r>
            <a:endParaRPr lang="es-ES" sz="1600" dirty="0">
              <a:solidFill>
                <a:srgbClr val="CCFF33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097163" y="6015771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868144" y="4687252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 err="1" smtClean="0">
                <a:solidFill>
                  <a:schemeClr val="bg1"/>
                </a:solidFill>
                <a:latin typeface="+mj-lt"/>
              </a:rPr>
              <a:t>Pagoa</a:t>
            </a:r>
            <a:r>
              <a:rPr lang="es-ES" sz="1050" b="1" dirty="0" smtClean="0">
                <a:solidFill>
                  <a:schemeClr val="bg1"/>
                </a:solidFill>
                <a:latin typeface="+mj-lt"/>
              </a:rPr>
              <a:t>  -  Haya                                           </a:t>
            </a:r>
            <a:r>
              <a:rPr lang="es-ES" sz="1100" b="1" dirty="0" smtClean="0">
                <a:solidFill>
                  <a:schemeClr val="bg1"/>
                </a:solidFill>
                <a:latin typeface="+mj-lt"/>
              </a:rPr>
              <a:t>Tulipanero</a:t>
            </a:r>
            <a:endParaRPr lang="es-E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87724" y="455922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Robinia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51412" y="6309320"/>
            <a:ext cx="2540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Arce  </a:t>
            </a:r>
            <a:r>
              <a:rPr lang="es-ES" sz="2000" b="1" dirty="0" err="1" smtClean="0">
                <a:solidFill>
                  <a:schemeClr val="bg1"/>
                </a:solidFill>
              </a:rPr>
              <a:t>Buergeriano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385"/>
            <a:ext cx="1808262" cy="29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9392"/>
            <a:ext cx="237626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4704"/>
            <a:ext cx="4446241" cy="33346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" y="0"/>
            <a:ext cx="4623977" cy="616530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958916" y="436510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FFFF00"/>
                </a:solidFill>
                <a:latin typeface="+mj-lt"/>
              </a:rPr>
              <a:t>SALIDA  DE  BLANCAS  DEL   2    </a:t>
            </a:r>
          </a:p>
          <a:p>
            <a:endParaRPr lang="es-ES" dirty="0">
              <a:solidFill>
                <a:srgbClr val="FFFF00"/>
              </a:solidFill>
              <a:latin typeface="+mj-lt"/>
            </a:endParaRPr>
          </a:p>
          <a:p>
            <a:endParaRPr lang="es-ES" dirty="0" smtClean="0">
              <a:solidFill>
                <a:srgbClr val="FFFF00"/>
              </a:solidFill>
              <a:latin typeface="+mj-lt"/>
            </a:endParaRPr>
          </a:p>
          <a:p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        </a:t>
            </a:r>
            <a:r>
              <a:rPr lang="es-ES" sz="2400" dirty="0" smtClean="0">
                <a:solidFill>
                  <a:srgbClr val="FFFF00"/>
                </a:solidFill>
                <a:latin typeface="Lucida Calligraphy" pitchFamily="66" charset="0"/>
              </a:rPr>
              <a:t>Araucaria</a:t>
            </a:r>
            <a:endParaRPr lang="es-ES" sz="24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1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4482498" cy="597666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5" y="-27384"/>
            <a:ext cx="4482497" cy="597666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7504" y="594928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DDFC24"/>
                </a:solidFill>
                <a:latin typeface="Lucida Calligraphy" pitchFamily="66" charset="0"/>
              </a:rPr>
              <a:t>Fagus</a:t>
            </a:r>
            <a:r>
              <a:rPr lang="es-ES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rgbClr val="DDFC24"/>
                </a:solidFill>
                <a:latin typeface="Lucida Calligraphy" pitchFamily="66" charset="0"/>
              </a:rPr>
              <a:t>Sylvatica</a:t>
            </a:r>
            <a:r>
              <a:rPr lang="es-ES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rgbClr val="DDFC24"/>
                </a:solidFill>
                <a:latin typeface="Lucida Calligraphy" pitchFamily="66" charset="0"/>
              </a:rPr>
              <a:t>Atropurpurea</a:t>
            </a:r>
            <a:r>
              <a:rPr lang="es-ES" dirty="0" smtClean="0">
                <a:solidFill>
                  <a:srgbClr val="DDFC24"/>
                </a:solidFill>
                <a:latin typeface="Lucida Calligraphy" pitchFamily="66" charset="0"/>
              </a:rPr>
              <a:t>               </a:t>
            </a:r>
            <a:r>
              <a:rPr lang="es-ES" dirty="0" smtClean="0">
                <a:solidFill>
                  <a:srgbClr val="DDFC24"/>
                </a:solidFill>
                <a:latin typeface="+mj-lt"/>
              </a:rPr>
              <a:t>Pago </a:t>
            </a:r>
            <a:r>
              <a:rPr lang="es-ES" dirty="0" err="1" smtClean="0">
                <a:solidFill>
                  <a:srgbClr val="DDFC24"/>
                </a:solidFill>
                <a:latin typeface="+mj-lt"/>
              </a:rPr>
              <a:t>Gorria</a:t>
            </a:r>
            <a:r>
              <a:rPr lang="es-ES" dirty="0" smtClean="0">
                <a:solidFill>
                  <a:srgbClr val="DDFC24"/>
                </a:solidFill>
                <a:latin typeface="+mj-lt"/>
              </a:rPr>
              <a:t>          Haya  Roja</a:t>
            </a:r>
            <a:endParaRPr lang="es-ES" dirty="0">
              <a:solidFill>
                <a:srgbClr val="DDFC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53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31640" y="5747320"/>
            <a:ext cx="5815608" cy="417984"/>
          </a:xfrm>
        </p:spPr>
        <p:txBody>
          <a:bodyPr/>
          <a:lstStyle/>
          <a:p>
            <a:pPr algn="r"/>
            <a:r>
              <a:rPr lang="es-ES" sz="2000" dirty="0" smtClean="0"/>
              <a:t> </a:t>
            </a:r>
            <a:endParaRPr lang="es-ES" sz="2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187624" y="5873265"/>
            <a:ext cx="71287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  <a:latin typeface="Lucida Calligraphy" pitchFamily="66" charset="0"/>
              </a:rPr>
              <a:t>Salix</a:t>
            </a:r>
            <a:r>
              <a:rPr lang="es-ES" b="1" dirty="0" smtClean="0">
                <a:solidFill>
                  <a:schemeClr val="bg1"/>
                </a:solidFill>
                <a:latin typeface="Lucida Calligraphy" pitchFamily="66" charset="0"/>
              </a:rPr>
              <a:t>    </a:t>
            </a:r>
            <a:r>
              <a:rPr lang="es-ES" b="1" dirty="0" smtClean="0">
                <a:solidFill>
                  <a:schemeClr val="bg1"/>
                </a:solidFill>
                <a:latin typeface="+mj-lt"/>
              </a:rPr>
              <a:t>Sauce    </a:t>
            </a:r>
            <a:r>
              <a:rPr lang="es-ES" b="1" dirty="0" err="1" smtClean="0">
                <a:solidFill>
                  <a:schemeClr val="bg1"/>
                </a:solidFill>
                <a:latin typeface="+mj-lt"/>
              </a:rPr>
              <a:t>Sahats</a:t>
            </a:r>
            <a:endParaRPr lang="es-ES" b="1" dirty="0" smtClean="0">
              <a:solidFill>
                <a:schemeClr val="bg1"/>
              </a:solidFill>
              <a:latin typeface="+mj-lt"/>
            </a:endParaRPr>
          </a:p>
          <a:p>
            <a:endParaRPr lang="es-ES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42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3035" cy="6984776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4788024" y="5733256"/>
            <a:ext cx="3347864" cy="576263"/>
          </a:xfrm>
        </p:spPr>
        <p:txBody>
          <a:bodyPr/>
          <a:lstStyle/>
          <a:p>
            <a:pPr algn="r"/>
            <a:r>
              <a:rPr lang="es-ES" sz="1800" dirty="0" err="1" smtClean="0">
                <a:solidFill>
                  <a:srgbClr val="FFFF00"/>
                </a:solidFill>
                <a:latin typeface="Lucida Calligraphy" pitchFamily="66" charset="0"/>
              </a:rPr>
              <a:t>Salix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         </a:t>
            </a:r>
            <a:r>
              <a:rPr lang="es-ES" sz="1600" dirty="0" err="1" smtClean="0">
                <a:solidFill>
                  <a:srgbClr val="FFFF00"/>
                </a:solidFill>
              </a:rPr>
              <a:t>Sahats</a:t>
            </a:r>
            <a:r>
              <a:rPr lang="es-ES" sz="1600" dirty="0" smtClean="0">
                <a:solidFill>
                  <a:srgbClr val="FFFF00"/>
                </a:solidFill>
              </a:rPr>
              <a:t>       Sauce</a:t>
            </a:r>
            <a:endParaRPr lang="es-ES" sz="1600" dirty="0">
              <a:solidFill>
                <a:srgbClr val="FFFF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08304" y="-99394"/>
            <a:ext cx="2016224" cy="16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7504" y="5949280"/>
            <a:ext cx="8821488" cy="489992"/>
          </a:xfrm>
        </p:spPr>
        <p:txBody>
          <a:bodyPr/>
          <a:lstStyle/>
          <a:p>
            <a:r>
              <a:rPr lang="es-ES" sz="1800" dirty="0" smtClean="0">
                <a:solidFill>
                  <a:schemeClr val="bg1"/>
                </a:solidFill>
              </a:rPr>
              <a:t>    </a:t>
            </a:r>
            <a:r>
              <a:rPr lang="es-ES" sz="1800" dirty="0" err="1" smtClean="0">
                <a:solidFill>
                  <a:schemeClr val="bg1"/>
                </a:solidFill>
              </a:rPr>
              <a:t>Pagoak</a:t>
            </a:r>
            <a:r>
              <a:rPr lang="es-ES" sz="1800" dirty="0" smtClean="0">
                <a:solidFill>
                  <a:schemeClr val="bg1"/>
                </a:solidFill>
              </a:rPr>
              <a:t>                     </a:t>
            </a:r>
            <a:r>
              <a:rPr lang="es-ES" sz="1800" dirty="0" err="1" smtClean="0">
                <a:solidFill>
                  <a:schemeClr val="bg1"/>
                </a:solidFill>
              </a:rPr>
              <a:t>Sasiarkazia</a:t>
            </a:r>
            <a:r>
              <a:rPr lang="es-ES" sz="1800" dirty="0" smtClean="0">
                <a:solidFill>
                  <a:schemeClr val="bg1"/>
                </a:solidFill>
              </a:rPr>
              <a:t>          </a:t>
            </a:r>
            <a:r>
              <a:rPr lang="es-ES" sz="1800" dirty="0" err="1" smtClean="0">
                <a:solidFill>
                  <a:schemeClr val="bg1"/>
                </a:solidFill>
              </a:rPr>
              <a:t>Aritza</a:t>
            </a:r>
            <a:r>
              <a:rPr lang="es-ES" sz="1800" dirty="0" smtClean="0">
                <a:solidFill>
                  <a:schemeClr val="bg1"/>
                </a:solidFill>
              </a:rPr>
              <a:t>       </a:t>
            </a:r>
            <a:r>
              <a:rPr lang="es-ES" sz="1800" dirty="0" err="1" smtClean="0">
                <a:solidFill>
                  <a:schemeClr val="bg1"/>
                </a:solidFill>
              </a:rPr>
              <a:t>Platanondo</a:t>
            </a:r>
            <a:r>
              <a:rPr lang="es-ES" sz="1800" dirty="0" smtClean="0">
                <a:solidFill>
                  <a:schemeClr val="bg1"/>
                </a:solidFill>
              </a:rPr>
              <a:t>                   </a:t>
            </a:r>
            <a:r>
              <a:rPr lang="es-ES" sz="1800" dirty="0" err="1" smtClean="0">
                <a:solidFill>
                  <a:schemeClr val="bg1"/>
                </a:solidFill>
              </a:rPr>
              <a:t>Ezkia</a:t>
            </a:r>
            <a:endParaRPr lang="es-E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313035" cy="6984776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318569" y="6165304"/>
            <a:ext cx="6825431" cy="417984"/>
          </a:xfrm>
        </p:spPr>
        <p:txBody>
          <a:bodyPr/>
          <a:lstStyle/>
          <a:p>
            <a:r>
              <a:rPr lang="es-ES" sz="2000" dirty="0" err="1" smtClean="0">
                <a:solidFill>
                  <a:srgbClr val="FFFF00"/>
                </a:solidFill>
                <a:latin typeface="Lucida Handwriting" pitchFamily="66" charset="0"/>
              </a:rPr>
              <a:t>Platanus</a:t>
            </a:r>
            <a:r>
              <a:rPr lang="es-ES" sz="2000" dirty="0" smtClean="0">
                <a:solidFill>
                  <a:srgbClr val="FFFF00"/>
                </a:solidFill>
                <a:latin typeface="Lucida Handwriting" pitchFamily="66" charset="0"/>
              </a:rPr>
              <a:t>  </a:t>
            </a:r>
            <a:r>
              <a:rPr lang="es-ES" sz="2000" dirty="0" err="1" smtClean="0">
                <a:solidFill>
                  <a:srgbClr val="FFFF00"/>
                </a:solidFill>
                <a:latin typeface="Lucida Handwriting" pitchFamily="66" charset="0"/>
              </a:rPr>
              <a:t>Acerifolia</a:t>
            </a:r>
            <a:r>
              <a:rPr lang="es-ES" sz="2000" dirty="0" smtClean="0">
                <a:solidFill>
                  <a:srgbClr val="FFFF00"/>
                </a:solidFill>
                <a:latin typeface="Lucida Handwriting" pitchFamily="66" charset="0"/>
              </a:rPr>
              <a:t>   </a:t>
            </a:r>
            <a:r>
              <a:rPr lang="es-ES" sz="2000" dirty="0" smtClean="0">
                <a:solidFill>
                  <a:srgbClr val="FFFF00"/>
                </a:solidFill>
              </a:rPr>
              <a:t>    </a:t>
            </a:r>
            <a:r>
              <a:rPr lang="es-ES" sz="1400" dirty="0" err="1" smtClean="0">
                <a:solidFill>
                  <a:srgbClr val="FFFF00"/>
                </a:solidFill>
              </a:rPr>
              <a:t>Platano</a:t>
            </a:r>
            <a:r>
              <a:rPr lang="es-ES" sz="1400" dirty="0" smtClean="0">
                <a:solidFill>
                  <a:srgbClr val="FFFF00"/>
                </a:solidFill>
              </a:rPr>
              <a:t> de Sombra               </a:t>
            </a:r>
            <a:r>
              <a:rPr lang="es-ES" sz="1400" dirty="0" err="1" smtClean="0">
                <a:solidFill>
                  <a:srgbClr val="FFFF00"/>
                </a:solidFill>
              </a:rPr>
              <a:t>Platanondo</a:t>
            </a:r>
            <a:endParaRPr lang="es-ES" sz="1400" dirty="0">
              <a:solidFill>
                <a:srgbClr val="FFFF00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2" y="5099170"/>
            <a:ext cx="989802" cy="15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275216" y="3789040"/>
            <a:ext cx="1905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00"/>
                </a:solidFill>
                <a:latin typeface="Lucida Calligraphy" pitchFamily="66" charset="0"/>
              </a:rPr>
              <a:t>Arce  </a:t>
            </a:r>
            <a:r>
              <a:rPr lang="es-ES" sz="1400" dirty="0" err="1" smtClean="0">
                <a:solidFill>
                  <a:srgbClr val="FFFF00"/>
                </a:solidFill>
                <a:latin typeface="Lucida Calligraphy" pitchFamily="66" charset="0"/>
              </a:rPr>
              <a:t>Fastigiata</a:t>
            </a:r>
            <a:endParaRPr lang="es-ES" sz="14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5616" y="371703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solidFill>
                  <a:srgbClr val="FFFF00"/>
                </a:solidFill>
              </a:rPr>
              <a:t>Tee</a:t>
            </a:r>
            <a:r>
              <a:rPr lang="es-ES" sz="1200" dirty="0" smtClean="0">
                <a:solidFill>
                  <a:srgbClr val="FFFF00"/>
                </a:solidFill>
              </a:rPr>
              <a:t>  3</a:t>
            </a:r>
            <a:endParaRPr lang="es-ES" sz="1200" dirty="0">
              <a:solidFill>
                <a:srgbClr val="FFFF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292080" y="3440033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FFFF00"/>
                </a:solidFill>
              </a:rPr>
              <a:t>Green  2</a:t>
            </a:r>
            <a:endParaRPr lang="es-ES" sz="1200" dirty="0">
              <a:solidFill>
                <a:srgbClr val="FFFF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565529" y="486916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FFFF00"/>
                </a:solidFill>
              </a:rPr>
              <a:t>11</a:t>
            </a:r>
            <a:endParaRPr lang="es-E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050450" cy="5400600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34999"/>
            <a:ext cx="4392489" cy="585665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987824" y="6093296"/>
            <a:ext cx="2664296" cy="432048"/>
          </a:xfrm>
        </p:spPr>
        <p:txBody>
          <a:bodyPr/>
          <a:lstStyle/>
          <a:p>
            <a:pPr algn="r"/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Arce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Fastigiata</a:t>
            </a:r>
            <a:endParaRPr lang="es-ES" sz="20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292080" y="4247510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rgbClr val="DDFC24"/>
                </a:solidFill>
              </a:rPr>
              <a:t>9</a:t>
            </a:r>
            <a:endParaRPr lang="es-ES" sz="1100" dirty="0">
              <a:solidFill>
                <a:srgbClr val="DDFC24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172400" y="3815462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rgbClr val="FFFF00"/>
                </a:solidFill>
              </a:rPr>
              <a:t>2</a:t>
            </a:r>
            <a:endParaRPr lang="es-ES" sz="1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547664" y="350100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err="1" smtClean="0">
                <a:solidFill>
                  <a:srgbClr val="FFFF00"/>
                </a:solidFill>
              </a:rPr>
              <a:t>Tee</a:t>
            </a:r>
            <a:r>
              <a:rPr lang="es-ES" sz="1100" b="1" dirty="0" smtClean="0">
                <a:solidFill>
                  <a:srgbClr val="FFFF00"/>
                </a:solidFill>
              </a:rPr>
              <a:t>   3</a:t>
            </a:r>
            <a:endParaRPr lang="es-ES" sz="1100" b="1" dirty="0">
              <a:solidFill>
                <a:srgbClr val="FFFF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520" y="4797152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rgbClr val="DDFC24"/>
                </a:solidFill>
              </a:rPr>
              <a:t>Green   9</a:t>
            </a:r>
            <a:endParaRPr lang="es-ES" sz="1100" b="1" dirty="0">
              <a:solidFill>
                <a:srgbClr val="DDFC24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220072" y="3522494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Carpes</a:t>
            </a:r>
            <a:endParaRPr lang="es-ES" sz="16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03848" y="5661248"/>
            <a:ext cx="5688632" cy="504056"/>
          </a:xfrm>
        </p:spPr>
        <p:txBody>
          <a:bodyPr/>
          <a:lstStyle/>
          <a:p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Carpes           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Carpinus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Betulus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-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Urkitza</a:t>
            </a:r>
            <a:endParaRPr lang="es-ES" sz="1400" dirty="0">
              <a:solidFill>
                <a:srgbClr val="DDFC24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82839" y="-418743"/>
            <a:ext cx="1800201" cy="243890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27584" y="4777407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FF00"/>
                </a:solidFill>
              </a:rPr>
              <a:t>TEE   3</a:t>
            </a:r>
            <a:endParaRPr lang="es-E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228184" y="1700808"/>
            <a:ext cx="2570807" cy="771277"/>
          </a:xfrm>
        </p:spPr>
        <p:txBody>
          <a:bodyPr/>
          <a:lstStyle/>
          <a:p>
            <a:r>
              <a:rPr lang="es-ES" sz="2000" dirty="0" err="1" smtClean="0">
                <a:solidFill>
                  <a:srgbClr val="FFFF00"/>
                </a:solidFill>
                <a:latin typeface="Lucida Handwriting" pitchFamily="66" charset="0"/>
              </a:rPr>
              <a:t>Morus</a:t>
            </a:r>
            <a:r>
              <a:rPr lang="es-ES" sz="2000" dirty="0" smtClean="0">
                <a:solidFill>
                  <a:srgbClr val="FFFF00"/>
                </a:solidFill>
                <a:latin typeface="Lucida Handwriting" pitchFamily="66" charset="0"/>
              </a:rPr>
              <a:t>  </a:t>
            </a:r>
            <a:r>
              <a:rPr lang="es-ES" sz="2000" dirty="0" err="1" smtClean="0">
                <a:solidFill>
                  <a:srgbClr val="FFFF00"/>
                </a:solidFill>
                <a:latin typeface="Lucida Handwriting" pitchFamily="66" charset="0"/>
              </a:rPr>
              <a:t>Nigra</a:t>
            </a:r>
            <a:r>
              <a:rPr lang="es-ES" sz="2000" dirty="0" smtClean="0">
                <a:solidFill>
                  <a:srgbClr val="FFFF00"/>
                </a:solidFill>
                <a:latin typeface="Lucida Handwriting" pitchFamily="66" charset="0"/>
              </a:rPr>
              <a:t> </a:t>
            </a:r>
            <a:br>
              <a:rPr lang="es-ES" sz="2000" dirty="0" smtClean="0">
                <a:solidFill>
                  <a:srgbClr val="FFFF00"/>
                </a:solidFill>
                <a:latin typeface="Lucida Handwriting" pitchFamily="66" charset="0"/>
              </a:rPr>
            </a:br>
            <a:r>
              <a:rPr lang="es-ES" sz="1600" dirty="0" smtClean="0">
                <a:solidFill>
                  <a:srgbClr val="FFFF00"/>
                </a:solidFill>
              </a:rPr>
              <a:t>Morera      </a:t>
            </a:r>
            <a:r>
              <a:rPr lang="es-ES" sz="1600" dirty="0" err="1" smtClean="0">
                <a:solidFill>
                  <a:srgbClr val="FFFF00"/>
                </a:solidFill>
              </a:rPr>
              <a:t>Marzuzondo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55576" y="4869160"/>
            <a:ext cx="240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</a:rPr>
              <a:t>ALREDEDOR  DE  </a:t>
            </a:r>
          </a:p>
          <a:p>
            <a:r>
              <a:rPr lang="es-ES" sz="2000" b="1" dirty="0" smtClean="0">
                <a:solidFill>
                  <a:srgbClr val="FFFF00"/>
                </a:solidFill>
              </a:rPr>
              <a:t>LA  CASA  CLUB</a:t>
            </a:r>
            <a:endParaRPr lang="es-ES" sz="2000" b="1" dirty="0">
              <a:solidFill>
                <a:srgbClr val="FFFF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50958"/>
            <a:ext cx="4680520" cy="351039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585665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04" y="0"/>
            <a:ext cx="9276523" cy="695739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411760" y="6093296"/>
            <a:ext cx="3744416" cy="345976"/>
          </a:xfrm>
        </p:spPr>
        <p:txBody>
          <a:bodyPr/>
          <a:lstStyle/>
          <a:p>
            <a:pPr algn="r"/>
            <a:r>
              <a:rPr lang="es-ES" sz="2000" dirty="0" smtClean="0"/>
              <a:t> </a:t>
            </a:r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Carpinus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Betulus</a:t>
            </a:r>
            <a:r>
              <a:rPr lang="es-ES" sz="1400" dirty="0" smtClean="0">
                <a:solidFill>
                  <a:srgbClr val="DDFC24"/>
                </a:solidFill>
                <a:latin typeface="Lucida Calligraphy" pitchFamily="66" charset="0"/>
              </a:rPr>
              <a:t>        </a:t>
            </a:r>
            <a:endParaRPr lang="es-ES" sz="1400" dirty="0">
              <a:solidFill>
                <a:srgbClr val="DDFC24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203282" y="38572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Green  9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460432" y="4871819"/>
            <a:ext cx="746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solidFill>
                  <a:schemeClr val="bg1"/>
                </a:solidFill>
              </a:rPr>
              <a:t>Tee</a:t>
            </a:r>
            <a:r>
              <a:rPr lang="es-ES" sz="1200" b="1" dirty="0" smtClean="0">
                <a:solidFill>
                  <a:schemeClr val="bg1"/>
                </a:solidFill>
              </a:rPr>
              <a:t> 3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3717032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err="1" smtClean="0">
                <a:solidFill>
                  <a:schemeClr val="bg1"/>
                </a:solidFill>
              </a:rPr>
              <a:t>Geen</a:t>
            </a:r>
            <a:r>
              <a:rPr lang="es-ES" sz="1100" b="1" dirty="0" smtClean="0">
                <a:solidFill>
                  <a:schemeClr val="bg1"/>
                </a:solidFill>
              </a:rPr>
              <a:t> 2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03848" y="5589240"/>
            <a:ext cx="5832648" cy="850032"/>
          </a:xfrm>
        </p:spPr>
        <p:txBody>
          <a:bodyPr/>
          <a:lstStyle/>
          <a:p>
            <a:r>
              <a:rPr lang="es-ES" sz="2000" b="1" dirty="0" err="1" smtClean="0">
                <a:solidFill>
                  <a:srgbClr val="FFFF00"/>
                </a:solidFill>
              </a:rPr>
              <a:t>Betula</a:t>
            </a:r>
            <a:r>
              <a:rPr lang="es-ES" sz="1600" b="1" dirty="0" smtClean="0">
                <a:solidFill>
                  <a:srgbClr val="FFFF00"/>
                </a:solidFill>
              </a:rPr>
              <a:t>                      </a:t>
            </a:r>
            <a:r>
              <a:rPr lang="es-ES" sz="1600" b="1" dirty="0" err="1" smtClean="0">
                <a:solidFill>
                  <a:srgbClr val="FFFF00"/>
                </a:solidFill>
              </a:rPr>
              <a:t>Urki</a:t>
            </a:r>
            <a:r>
              <a:rPr lang="es-ES" sz="1600" b="1" dirty="0" smtClean="0">
                <a:solidFill>
                  <a:srgbClr val="FFFF00"/>
                </a:solidFill>
              </a:rPr>
              <a:t>    Abedul</a:t>
            </a:r>
            <a:br>
              <a:rPr lang="es-ES" sz="1600" b="1" dirty="0" smtClean="0">
                <a:solidFill>
                  <a:srgbClr val="FFFF00"/>
                </a:solidFill>
              </a:rPr>
            </a:br>
            <a:r>
              <a:rPr lang="es-ES" sz="1600" b="1" dirty="0" smtClean="0">
                <a:solidFill>
                  <a:srgbClr val="FFFF00"/>
                </a:solidFill>
              </a:rPr>
              <a:t>                      </a:t>
            </a:r>
            <a:endParaRPr lang="es-E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9552" y="6525344"/>
            <a:ext cx="7543800" cy="201960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740352" y="350100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solidFill>
                  <a:schemeClr val="bg1"/>
                </a:solidFill>
              </a:rPr>
              <a:t>Tee</a:t>
            </a:r>
            <a:r>
              <a:rPr lang="es-ES" sz="1400" b="1" dirty="0" smtClean="0">
                <a:solidFill>
                  <a:schemeClr val="bg1"/>
                </a:solidFill>
              </a:rPr>
              <a:t>  3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08104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Calle  9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05483" y="566124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Sasiarkasia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- Robinia</a:t>
            </a:r>
            <a:endParaRPr lang="es-ES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391980" y="51571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Abedules</a:t>
            </a:r>
            <a:endParaRPr lang="es-ES" dirty="0">
              <a:solidFill>
                <a:srgbClr val="FFFF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6381750"/>
            <a:ext cx="7543800" cy="346075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9" y="144016"/>
            <a:ext cx="6204181" cy="465313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5013175"/>
            <a:ext cx="28803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Sorbus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Aucuparia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sz="1600" dirty="0" smtClean="0">
                <a:solidFill>
                  <a:srgbClr val="FFFF00"/>
                </a:solidFill>
              </a:rPr>
              <a:t>Serbal  Silvestre</a:t>
            </a:r>
          </a:p>
          <a:p>
            <a:r>
              <a:rPr lang="es-ES" sz="1600" dirty="0" err="1" smtClean="0">
                <a:solidFill>
                  <a:srgbClr val="FFFF00"/>
                </a:solidFill>
              </a:rPr>
              <a:t>Udalatz</a:t>
            </a:r>
            <a:endParaRPr lang="es-ES" sz="1600" dirty="0">
              <a:solidFill>
                <a:srgbClr val="FFFF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183158" y="4489640"/>
            <a:ext cx="1728193" cy="253468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492557" cy="3603822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26" y="3933056"/>
            <a:ext cx="2559547" cy="19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" y="1"/>
            <a:ext cx="9145087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5891336"/>
            <a:ext cx="8136904" cy="417984"/>
          </a:xfrm>
        </p:spPr>
        <p:txBody>
          <a:bodyPr/>
          <a:lstStyle/>
          <a:p>
            <a:pPr algn="r"/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Viburnum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Tinus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>       </a:t>
            </a:r>
            <a:r>
              <a:rPr lang="es-ES" sz="1400" dirty="0" smtClean="0">
                <a:solidFill>
                  <a:srgbClr val="DDFC24"/>
                </a:solidFill>
              </a:rPr>
              <a:t>Laurel Chino              Durillo</a:t>
            </a:r>
            <a:endParaRPr lang="es-ES" sz="1400" dirty="0">
              <a:solidFill>
                <a:srgbClr val="DDFC24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358213" y="393305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rgbClr val="DDFC24"/>
                </a:solidFill>
              </a:rPr>
              <a:t>3</a:t>
            </a:r>
            <a:endParaRPr lang="es-ES" sz="1100" b="1" dirty="0">
              <a:solidFill>
                <a:srgbClr val="DDFC24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998173" y="3555821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rgbClr val="DDFC24"/>
                </a:solidFill>
              </a:rPr>
              <a:t>9</a:t>
            </a:r>
            <a:endParaRPr lang="es-ES" sz="1100" dirty="0">
              <a:solidFill>
                <a:srgbClr val="DDFC24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24128" y="2975824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rgbClr val="FFFF00"/>
                </a:solidFill>
              </a:rPr>
              <a:t>8</a:t>
            </a:r>
            <a:endParaRPr lang="es-ES" sz="1100" dirty="0">
              <a:solidFill>
                <a:srgbClr val="FFFF0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-99392"/>
            <a:ext cx="1731210" cy="129673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45"/>
            <a:ext cx="1197614" cy="167666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029893" y="242088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FF00"/>
                </a:solidFill>
              </a:rPr>
              <a:t>5</a:t>
            </a:r>
            <a:endParaRPr lang="es-ES" sz="1200" b="1" dirty="0">
              <a:solidFill>
                <a:srgbClr val="FFFF00"/>
              </a:solidFill>
            </a:endParaRPr>
          </a:p>
        </p:txBody>
      </p:sp>
      <p:pic>
        <p:nvPicPr>
          <p:cNvPr id="10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0"/>
            <a:ext cx="1596458" cy="11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1" y="44624"/>
            <a:ext cx="4914547" cy="655272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04248" y="5013176"/>
            <a:ext cx="1766869" cy="778024"/>
          </a:xfrm>
        </p:spPr>
        <p:txBody>
          <a:bodyPr/>
          <a:lstStyle/>
          <a:p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Populus</a:t>
            </a:r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/>
            </a:r>
            <a:b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</a:br>
            <a:r>
              <a:rPr lang="es-ES" sz="1600" dirty="0" smtClean="0">
                <a:solidFill>
                  <a:srgbClr val="DDFC24"/>
                </a:solidFill>
              </a:rPr>
              <a:t>Chopo    </a:t>
            </a:r>
            <a:r>
              <a:rPr lang="es-ES" sz="1600" dirty="0" err="1" smtClean="0">
                <a:solidFill>
                  <a:srgbClr val="DDFC24"/>
                </a:solidFill>
              </a:rPr>
              <a:t>Makala</a:t>
            </a:r>
            <a:endParaRPr lang="es-ES" sz="1600" dirty="0">
              <a:solidFill>
                <a:srgbClr val="DDFC24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6632"/>
            <a:ext cx="1804118" cy="237626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547664" y="611478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Entre el  2 y el  3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348880"/>
            <a:ext cx="1854606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51048"/>
            <a:ext cx="9180513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627784" y="5733256"/>
            <a:ext cx="4752528" cy="778024"/>
          </a:xfrm>
        </p:spPr>
        <p:txBody>
          <a:bodyPr/>
          <a:lstStyle/>
          <a:p>
            <a:r>
              <a:rPr lang="es-ES" sz="1800" b="1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600" b="1" dirty="0" err="1" smtClean="0">
                <a:solidFill>
                  <a:schemeClr val="bg1"/>
                </a:solidFill>
                <a:latin typeface="Lucida Calligraphy" pitchFamily="66" charset="0"/>
              </a:rPr>
              <a:t>Quercus</a:t>
            </a:r>
            <a:r>
              <a:rPr lang="es-ES" sz="1600" b="1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600" b="1" dirty="0" err="1" smtClean="0">
                <a:solidFill>
                  <a:schemeClr val="bg1"/>
                </a:solidFill>
                <a:latin typeface="Lucida Calligraphy" pitchFamily="66" charset="0"/>
              </a:rPr>
              <a:t>Ilex</a:t>
            </a:r>
            <a:r>
              <a:rPr lang="es-ES" sz="1600" b="1" dirty="0" smtClean="0">
                <a:solidFill>
                  <a:schemeClr val="bg1"/>
                </a:solidFill>
              </a:rPr>
              <a:t>  </a:t>
            </a:r>
            <a:r>
              <a:rPr lang="es-ES" sz="1600" b="1" dirty="0" smtClean="0">
                <a:solidFill>
                  <a:schemeClr val="bg1"/>
                </a:solidFill>
              </a:rPr>
              <a:t>        </a:t>
            </a:r>
            <a:r>
              <a:rPr lang="es-ES" sz="1600" b="1" dirty="0" err="1" smtClean="0">
                <a:solidFill>
                  <a:schemeClr val="bg1"/>
                </a:solidFill>
              </a:rPr>
              <a:t>Artea</a:t>
            </a:r>
            <a:r>
              <a:rPr lang="es-ES" sz="1600" b="1" dirty="0" smtClean="0">
                <a:solidFill>
                  <a:schemeClr val="bg1"/>
                </a:solidFill>
              </a:rPr>
              <a:t> -  Encina</a:t>
            </a:r>
            <a:r>
              <a:rPr lang="es-ES" sz="1600" b="1" dirty="0" smtClean="0">
                <a:solidFill>
                  <a:srgbClr val="DDFC24"/>
                </a:solidFill>
              </a:rPr>
              <a:t/>
            </a:r>
            <a:br>
              <a:rPr lang="es-ES" sz="1600" b="1" dirty="0" smtClean="0">
                <a:solidFill>
                  <a:srgbClr val="DDFC24"/>
                </a:solidFill>
              </a:rPr>
            </a:br>
            <a:r>
              <a:rPr lang="es-ES" sz="1600" b="1" dirty="0" smtClean="0">
                <a:solidFill>
                  <a:srgbClr val="DDFC24"/>
                </a:solidFill>
              </a:rPr>
              <a:t>   </a:t>
            </a:r>
            <a:endParaRPr lang="es-ES" sz="1200" dirty="0">
              <a:solidFill>
                <a:srgbClr val="DDFC24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524328" y="350100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Calle  3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36512" y="4345359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Calle  9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75656" y="4838963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chemeClr val="bg1"/>
                </a:solidFill>
              </a:rPr>
              <a:t>150</a:t>
            </a:r>
            <a:endParaRPr lang="es-ES" sz="1000" b="1" dirty="0">
              <a:solidFill>
                <a:schemeClr val="bg1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1296145" cy="115347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020669" y="493666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Roble  Americano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2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860540" cy="648072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77240" y="5589240"/>
            <a:ext cx="7543800" cy="201960"/>
          </a:xfrm>
        </p:spPr>
        <p:txBody>
          <a:bodyPr/>
          <a:lstStyle/>
          <a:p>
            <a:r>
              <a:rPr lang="es-ES" smtClean="0"/>
              <a:t> </a:t>
            </a:r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07260" y="2564904"/>
            <a:ext cx="250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DDFC24"/>
                </a:solidFill>
                <a:latin typeface="Lucida Calligraphy" pitchFamily="66" charset="0"/>
              </a:rPr>
              <a:t>Alnus</a:t>
            </a:r>
            <a:r>
              <a:rPr lang="es-ES" dirty="0" smtClean="0">
                <a:solidFill>
                  <a:srgbClr val="DDFC24"/>
                </a:solidFill>
                <a:latin typeface="Lucida Calligraphy" pitchFamily="66" charset="0"/>
              </a:rPr>
              <a:t>  Glutinosa</a:t>
            </a:r>
          </a:p>
          <a:p>
            <a:r>
              <a:rPr lang="es-ES" dirty="0" err="1">
                <a:solidFill>
                  <a:srgbClr val="DDFC24"/>
                </a:solidFill>
              </a:rPr>
              <a:t>A</a:t>
            </a:r>
            <a:r>
              <a:rPr lang="es-ES" dirty="0" err="1" smtClean="0">
                <a:solidFill>
                  <a:srgbClr val="DDFC24"/>
                </a:solidFill>
              </a:rPr>
              <a:t>ltza</a:t>
            </a:r>
            <a:r>
              <a:rPr lang="es-ES" dirty="0" smtClean="0">
                <a:solidFill>
                  <a:srgbClr val="DDFC24"/>
                </a:solidFill>
              </a:rPr>
              <a:t>       Aliso</a:t>
            </a:r>
            <a:endParaRPr lang="es-ES" dirty="0">
              <a:solidFill>
                <a:srgbClr val="DDFC24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1"/>
            <a:ext cx="3086471" cy="231485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88" y="2442522"/>
            <a:ext cx="1261800" cy="206659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55251"/>
            <a:ext cx="2231552" cy="185962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868144" y="530120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00"/>
                </a:solidFill>
              </a:rPr>
              <a:t>Distribución</a:t>
            </a:r>
            <a:endParaRPr lang="es-E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740527"/>
            <a:ext cx="1345077" cy="179343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581128"/>
            <a:ext cx="4445732" cy="648072"/>
          </a:xfrm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s-ES" sz="1800" dirty="0" smtClean="0">
                <a:solidFill>
                  <a:srgbClr val="FF0000"/>
                </a:solidFill>
              </a:rPr>
              <a:t>       PLANTAS   INVASORAS    </a:t>
            </a:r>
            <a:r>
              <a:rPr lang="es-ES" sz="4000" dirty="0" smtClean="0">
                <a:solidFill>
                  <a:srgbClr val="FF0000"/>
                </a:solidFill>
              </a:rPr>
              <a:t>*</a:t>
            </a:r>
            <a:endParaRPr lang="es-ES" sz="4000" dirty="0">
              <a:solidFill>
                <a:srgbClr val="FF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9392"/>
            <a:ext cx="4932040" cy="369903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27384"/>
            <a:ext cx="4248472" cy="566462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949849" y="5733256"/>
            <a:ext cx="38625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Handwriting" pitchFamily="66" charset="0"/>
              </a:rPr>
              <a:t>Cortaderia</a:t>
            </a:r>
            <a:r>
              <a:rPr lang="es-ES" dirty="0" smtClean="0">
                <a:solidFill>
                  <a:srgbClr val="FFFF00"/>
                </a:solidFill>
                <a:latin typeface="Lucida Handwriting" pitchFamily="66" charset="0"/>
              </a:rPr>
              <a:t>  </a:t>
            </a:r>
            <a:r>
              <a:rPr lang="es-ES" dirty="0" err="1" smtClean="0">
                <a:solidFill>
                  <a:srgbClr val="FFFF00"/>
                </a:solidFill>
                <a:latin typeface="Lucida Handwriting" pitchFamily="66" charset="0"/>
              </a:rPr>
              <a:t>Selloana</a:t>
            </a:r>
            <a:r>
              <a:rPr lang="es-ES" sz="2000" dirty="0" smtClean="0">
                <a:solidFill>
                  <a:srgbClr val="FFFF00"/>
                </a:solidFill>
              </a:rPr>
              <a:t>  </a:t>
            </a:r>
            <a:r>
              <a:rPr lang="es-ES" sz="3600" dirty="0" smtClean="0">
                <a:solidFill>
                  <a:srgbClr val="FF0000"/>
                </a:solidFill>
              </a:rPr>
              <a:t>***</a:t>
            </a:r>
          </a:p>
          <a:p>
            <a:r>
              <a:rPr lang="es-ES" sz="1600" dirty="0" smtClean="0">
                <a:solidFill>
                  <a:srgbClr val="FFFF00"/>
                </a:solidFill>
              </a:rPr>
              <a:t>Plumero  de  la  Pampa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59632" y="357301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Handwriting" pitchFamily="66" charset="0"/>
              </a:rPr>
              <a:t>Budleja</a:t>
            </a:r>
            <a:r>
              <a:rPr lang="es-ES" dirty="0" smtClean="0">
                <a:solidFill>
                  <a:srgbClr val="FFFF00"/>
                </a:solidFill>
                <a:latin typeface="Lucida Handwriting" pitchFamily="66" charset="0"/>
              </a:rPr>
              <a:t>  </a:t>
            </a:r>
            <a:r>
              <a:rPr lang="es-ES" dirty="0" err="1" smtClean="0">
                <a:solidFill>
                  <a:srgbClr val="FFFF00"/>
                </a:solidFill>
                <a:latin typeface="Lucida Handwriting" pitchFamily="66" charset="0"/>
              </a:rPr>
              <a:t>Davidii</a:t>
            </a:r>
            <a:r>
              <a:rPr lang="es-ES" sz="1600" dirty="0" smtClean="0">
                <a:solidFill>
                  <a:srgbClr val="FFFF00"/>
                </a:solidFill>
                <a:latin typeface="Lucida Handwriting" pitchFamily="66" charset="0"/>
              </a:rPr>
              <a:t>  </a:t>
            </a:r>
            <a:r>
              <a:rPr lang="es-ES" sz="3600" dirty="0" smtClean="0">
                <a:solidFill>
                  <a:srgbClr val="FF0000"/>
                </a:solidFill>
              </a:rPr>
              <a:t>**</a:t>
            </a:r>
            <a:endParaRPr lang="es-E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2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0" y="-99392"/>
            <a:ext cx="9276522" cy="695739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99592" y="5949280"/>
            <a:ext cx="7704856" cy="417984"/>
          </a:xfrm>
        </p:spPr>
        <p:txBody>
          <a:bodyPr/>
          <a:lstStyle/>
          <a:p>
            <a:pPr algn="r"/>
            <a:r>
              <a:rPr lang="es-ES" sz="2000" dirty="0" smtClean="0">
                <a:solidFill>
                  <a:srgbClr val="DDFC24"/>
                </a:solidFill>
              </a:rPr>
              <a:t> </a:t>
            </a:r>
            <a:endParaRPr lang="es-ES" sz="2000" dirty="0">
              <a:solidFill>
                <a:srgbClr val="DDFC24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148064" y="314096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FF0000"/>
                </a:solidFill>
              </a:rPr>
              <a:t>*</a:t>
            </a:r>
            <a:endParaRPr lang="es-ES" sz="4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5536" y="537321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</a:t>
            </a:r>
            <a:r>
              <a:rPr lang="es-ES" sz="1600" dirty="0" smtClean="0">
                <a:solidFill>
                  <a:srgbClr val="FFFF00"/>
                </a:solidFill>
              </a:rPr>
              <a:t>Green  3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60032" y="3440033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Lucida Handwriting" pitchFamily="66" charset="0"/>
              </a:rPr>
              <a:t>Acacia  </a:t>
            </a:r>
            <a:r>
              <a:rPr lang="es-ES" sz="1200" dirty="0" err="1" smtClean="0">
                <a:solidFill>
                  <a:schemeClr val="bg1"/>
                </a:solidFill>
                <a:latin typeface="Lucida Handwriting" pitchFamily="66" charset="0"/>
              </a:rPr>
              <a:t>Dealbata</a:t>
            </a:r>
            <a:r>
              <a:rPr lang="es-ES" sz="1200" dirty="0" smtClean="0">
                <a:solidFill>
                  <a:schemeClr val="bg1"/>
                </a:solidFill>
                <a:latin typeface="Lucida Handwriting" pitchFamily="66" charset="0"/>
              </a:rPr>
              <a:t>  -  Mimosa</a:t>
            </a:r>
            <a:endParaRPr lang="es-ES" sz="1200" dirty="0">
              <a:solidFill>
                <a:schemeClr val="bg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8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381328"/>
            <a:ext cx="7543800" cy="34597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9252520" cy="693939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403648" y="594928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Lucida Calligraphy" pitchFamily="66" charset="0"/>
              </a:rPr>
              <a:t>Tilo  </a:t>
            </a:r>
            <a:r>
              <a:rPr lang="es-ES" sz="1600" b="1" dirty="0" err="1" smtClean="0">
                <a:solidFill>
                  <a:schemeClr val="bg1"/>
                </a:solidFill>
                <a:latin typeface="Lucida Calligraphy" pitchFamily="66" charset="0"/>
              </a:rPr>
              <a:t>Platyphyllos</a:t>
            </a:r>
            <a:r>
              <a:rPr lang="es-ES" sz="1600" b="1" dirty="0" smtClean="0">
                <a:solidFill>
                  <a:schemeClr val="bg1"/>
                </a:solidFill>
                <a:latin typeface="Lucida Calligraphy" pitchFamily="66" charset="0"/>
              </a:rPr>
              <a:t>   </a:t>
            </a:r>
            <a:r>
              <a:rPr lang="es-ES" sz="1600" b="1" dirty="0" smtClean="0">
                <a:solidFill>
                  <a:schemeClr val="bg1"/>
                </a:solidFill>
              </a:rPr>
              <a:t>                Tilo       </a:t>
            </a:r>
            <a:r>
              <a:rPr lang="es-ES" sz="1600" b="1" dirty="0" err="1" smtClean="0">
                <a:solidFill>
                  <a:schemeClr val="bg1"/>
                </a:solidFill>
              </a:rPr>
              <a:t>Ezkia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1975671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122426" y="6165304"/>
            <a:ext cx="6554030" cy="360040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FFFF00"/>
                </a:solidFill>
                <a:latin typeface="Lucida Handwriting" pitchFamily="66" charset="0"/>
              </a:rPr>
              <a:t>Hidrangea</a:t>
            </a:r>
            <a:r>
              <a:rPr lang="es-ES" sz="1800" dirty="0" smtClean="0">
                <a:solidFill>
                  <a:srgbClr val="FFFF00"/>
                </a:solidFill>
                <a:latin typeface="Lucida Handwriting" pitchFamily="66" charset="0"/>
              </a:rPr>
              <a:t>   </a:t>
            </a:r>
            <a:r>
              <a:rPr lang="es-ES" sz="1800" dirty="0" err="1" smtClean="0">
                <a:solidFill>
                  <a:srgbClr val="FFFF00"/>
                </a:solidFill>
                <a:latin typeface="Lucida Handwriting" pitchFamily="66" charset="0"/>
              </a:rPr>
              <a:t>Paniculata</a:t>
            </a:r>
            <a:r>
              <a:rPr lang="es-ES" sz="2000" dirty="0" smtClean="0">
                <a:solidFill>
                  <a:srgbClr val="FFFF00"/>
                </a:solidFill>
                <a:latin typeface="Lucida Handwriting" pitchFamily="66" charset="0"/>
              </a:rPr>
              <a:t>      </a:t>
            </a:r>
            <a:r>
              <a:rPr lang="es-ES" sz="1800" dirty="0" smtClean="0">
                <a:solidFill>
                  <a:srgbClr val="FFFF00"/>
                </a:solidFill>
                <a:latin typeface="Lucida Handwriting" pitchFamily="66" charset="0"/>
              </a:rPr>
              <a:t>(</a:t>
            </a:r>
            <a:r>
              <a:rPr lang="es-ES" sz="1800" dirty="0" smtClean="0">
                <a:solidFill>
                  <a:srgbClr val="FFFF00"/>
                </a:solidFill>
                <a:latin typeface="+mn-lt"/>
              </a:rPr>
              <a:t>Fam. Hortensia) </a:t>
            </a:r>
            <a:endParaRPr lang="es-ES" sz="18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180162" cy="2952328"/>
          </a:xfrm>
        </p:spPr>
      </p:pic>
      <p:sp>
        <p:nvSpPr>
          <p:cNvPr id="2" name="1 CuadroTexto"/>
          <p:cNvSpPr txBox="1"/>
          <p:nvPr/>
        </p:nvSpPr>
        <p:spPr>
          <a:xfrm>
            <a:off x="3347864" y="335699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b="1" dirty="0" smtClean="0">
              <a:solidFill>
                <a:schemeClr val="bg1"/>
              </a:solidFill>
            </a:endParaRPr>
          </a:p>
          <a:p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" y="-11038"/>
            <a:ext cx="4524245" cy="603232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52" y="3284984"/>
            <a:ext cx="220248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0"/>
            <a:ext cx="9199091" cy="685800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6021288"/>
            <a:ext cx="7740352" cy="432048"/>
          </a:xfrm>
        </p:spPr>
        <p:txBody>
          <a:bodyPr/>
          <a:lstStyle/>
          <a:p>
            <a:r>
              <a:rPr lang="es-E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                </a:t>
            </a:r>
            <a:r>
              <a:rPr lang="es-E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Salix</a:t>
            </a:r>
            <a:r>
              <a:rPr lang="es-E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  Integra   « </a:t>
            </a:r>
            <a:r>
              <a:rPr lang="es-E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Hakuro</a:t>
            </a:r>
            <a:r>
              <a:rPr lang="es-E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  </a:t>
            </a:r>
            <a:r>
              <a:rPr lang="es-ES" sz="2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Nisiki</a:t>
            </a:r>
            <a:r>
              <a:rPr lang="es-E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 »                       </a:t>
            </a:r>
            <a:endParaRPr lang="es-ES" sz="2000" b="1" dirty="0">
              <a:solidFill>
                <a:schemeClr val="bg1">
                  <a:lumMod val="95000"/>
                  <a:lumOff val="5000"/>
                </a:schemeClr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2267744" y="4293096"/>
            <a:ext cx="2880320" cy="1008112"/>
          </a:xfrm>
        </p:spPr>
        <p:txBody>
          <a:bodyPr/>
          <a:lstStyle/>
          <a:p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Camelia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Japonica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/>
            </a:r>
            <a:b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</a:br>
            <a:endParaRPr lang="es-ES" sz="1600" dirty="0">
              <a:solidFill>
                <a:srgbClr val="DDFC24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6912"/>
            <a:ext cx="3776657" cy="302433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03" y="-99392"/>
            <a:ext cx="5664629" cy="424847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11" y="188640"/>
            <a:ext cx="325459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320480" cy="576064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75"/>
            <a:ext cx="2906910" cy="387588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489" y="3861048"/>
            <a:ext cx="2872091" cy="648072"/>
          </a:xfrm>
        </p:spPr>
        <p:txBody>
          <a:bodyPr/>
          <a:lstStyle/>
          <a:p>
            <a:r>
              <a:rPr lang="es-ES" sz="1600" dirty="0" err="1" smtClean="0">
                <a:solidFill>
                  <a:srgbClr val="FFFF00"/>
                </a:solidFill>
                <a:latin typeface="Lucida Calligraphy" pitchFamily="66" charset="0"/>
              </a:rPr>
              <a:t>Castanea</a:t>
            </a:r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 Sativa </a:t>
            </a:r>
            <a:r>
              <a:rPr lang="es-ES" sz="1600" dirty="0" err="1" smtClean="0">
                <a:solidFill>
                  <a:srgbClr val="FFFF00"/>
                </a:solidFill>
                <a:latin typeface="Lucida Calligraphy" pitchFamily="66" charset="0"/>
              </a:rPr>
              <a:t>Gaztainondo</a:t>
            </a:r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 - Castaño</a:t>
            </a:r>
            <a:endParaRPr lang="es-ES" sz="1600" dirty="0">
              <a:solidFill>
                <a:srgbClr val="FFFF00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08346"/>
            <a:ext cx="2538028" cy="190352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153494" y="5157192"/>
            <a:ext cx="1202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srgbClr val="FFFF00"/>
                </a:solidFill>
                <a:latin typeface="Lucida Calligraphy" pitchFamily="66" charset="0"/>
              </a:rPr>
              <a:t>Corylus</a:t>
            </a:r>
            <a:endParaRPr lang="es-ES" sz="1400" dirty="0" smtClean="0">
              <a:solidFill>
                <a:srgbClr val="FFFF00"/>
              </a:solidFill>
              <a:latin typeface="Lucida Calligraphy" pitchFamily="66" charset="0"/>
            </a:endParaRPr>
          </a:p>
          <a:p>
            <a:r>
              <a:rPr lang="es-ES" sz="1400" dirty="0" err="1" smtClean="0">
                <a:solidFill>
                  <a:srgbClr val="FFFF00"/>
                </a:solidFill>
                <a:latin typeface="Lucida Calligraphy" pitchFamily="66" charset="0"/>
              </a:rPr>
              <a:t>Urritza</a:t>
            </a:r>
            <a:endParaRPr lang="es-ES" sz="1400" dirty="0" smtClean="0">
              <a:solidFill>
                <a:srgbClr val="FFFF00"/>
              </a:solidFill>
              <a:latin typeface="Lucida Calligraphy" pitchFamily="66" charset="0"/>
            </a:endParaRPr>
          </a:p>
          <a:p>
            <a:r>
              <a:rPr lang="es-ES" sz="1400" dirty="0" smtClean="0">
                <a:solidFill>
                  <a:srgbClr val="FFFF00"/>
                </a:solidFill>
                <a:latin typeface="Lucida Calligraphy" pitchFamily="66" charset="0"/>
              </a:rPr>
              <a:t>Avellano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16016" y="5949280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DDFC24"/>
                </a:solidFill>
                <a:latin typeface="Lucida Calligraphy" pitchFamily="66" charset="0"/>
              </a:rPr>
              <a:t>Acer</a:t>
            </a:r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600" dirty="0" err="1" smtClean="0">
                <a:solidFill>
                  <a:srgbClr val="DDFC24"/>
                </a:solidFill>
                <a:latin typeface="Lucida Calligraphy" pitchFamily="66" charset="0"/>
              </a:rPr>
              <a:t>Minor</a:t>
            </a:r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>         Arce Menor</a:t>
            </a:r>
            <a:endParaRPr lang="es-ES" sz="1600" dirty="0">
              <a:solidFill>
                <a:srgbClr val="DDFC24"/>
              </a:solidFill>
              <a:latin typeface="Lucida Calligraphy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022468"/>
            <a:ext cx="504056" cy="50405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014414" y="1484784"/>
            <a:ext cx="1629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</a:rPr>
              <a:t>SUBIDA  AL  4</a:t>
            </a:r>
            <a:endParaRPr lang="es-E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36096" y="4941168"/>
            <a:ext cx="3096344" cy="864096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FFFF00"/>
                </a:solidFill>
                <a:latin typeface="Lucida Handwriting" pitchFamily="66" charset="0"/>
              </a:rPr>
              <a:t>Quercus</a:t>
            </a:r>
            <a:r>
              <a:rPr lang="es-ES" sz="1800" dirty="0" smtClean="0">
                <a:solidFill>
                  <a:srgbClr val="FFFF00"/>
                </a:solidFill>
                <a:latin typeface="Lucida Handwriting" pitchFamily="66" charset="0"/>
              </a:rPr>
              <a:t>   </a:t>
            </a:r>
            <a:r>
              <a:rPr lang="es-ES" sz="1800" dirty="0" err="1" smtClean="0">
                <a:solidFill>
                  <a:srgbClr val="FFFF00"/>
                </a:solidFill>
                <a:latin typeface="Lucida Handwriting" pitchFamily="66" charset="0"/>
              </a:rPr>
              <a:t>Robur</a:t>
            </a:r>
            <a:r>
              <a:rPr lang="es-ES" sz="1800" dirty="0" smtClean="0">
                <a:solidFill>
                  <a:srgbClr val="FFFF00"/>
                </a:solidFill>
                <a:latin typeface="Lucida Handwriting" pitchFamily="66" charset="0"/>
              </a:rPr>
              <a:t/>
            </a:r>
            <a:br>
              <a:rPr lang="es-ES" sz="1800" dirty="0" smtClean="0">
                <a:solidFill>
                  <a:srgbClr val="FFFF00"/>
                </a:solidFill>
                <a:latin typeface="Lucida Handwriting" pitchFamily="66" charset="0"/>
              </a:rPr>
            </a:br>
            <a:r>
              <a:rPr lang="es-ES" sz="1600" dirty="0" smtClean="0">
                <a:solidFill>
                  <a:srgbClr val="FFFF00"/>
                </a:solidFill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</a:rPr>
              <a:t>Aritza</a:t>
            </a:r>
            <a:r>
              <a:rPr lang="es-ES" sz="1600" dirty="0" smtClean="0">
                <a:solidFill>
                  <a:srgbClr val="FFFF00"/>
                </a:solidFill>
              </a:rPr>
              <a:t>           Roble Autóctono  </a:t>
            </a:r>
            <a:endParaRPr lang="es-ES" sz="1600" dirty="0">
              <a:solidFill>
                <a:srgbClr val="FFFF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8" y="260648"/>
            <a:ext cx="3348372" cy="446449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5301"/>
            <a:ext cx="5004048" cy="66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" y="116632"/>
            <a:ext cx="6223996" cy="511256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8032" y="5445224"/>
            <a:ext cx="6300192" cy="360040"/>
          </a:xfrm>
        </p:spPr>
        <p:txBody>
          <a:bodyPr/>
          <a:lstStyle/>
          <a:p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Prunus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> Espinosa</a:t>
            </a:r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600" dirty="0">
                <a:solidFill>
                  <a:srgbClr val="DDFC24"/>
                </a:solidFill>
              </a:rPr>
              <a:t> </a:t>
            </a:r>
            <a:r>
              <a:rPr lang="es-ES" sz="1600" dirty="0" smtClean="0">
                <a:solidFill>
                  <a:srgbClr val="DDFC24"/>
                </a:solidFill>
              </a:rPr>
              <a:t>                 Espino  negro</a:t>
            </a:r>
            <a:endParaRPr lang="es-ES" sz="1600" dirty="0">
              <a:solidFill>
                <a:srgbClr val="DDFC24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75" y="2142592"/>
            <a:ext cx="2704075" cy="202805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221088"/>
            <a:ext cx="1656184" cy="250937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61" y="116632"/>
            <a:ext cx="2704075" cy="18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6381750"/>
            <a:ext cx="7932738" cy="431800"/>
          </a:xfrm>
        </p:spPr>
        <p:txBody>
          <a:bodyPr/>
          <a:lstStyle/>
          <a:p>
            <a:r>
              <a:rPr lang="es-ES" sz="1600" dirty="0">
                <a:solidFill>
                  <a:srgbClr val="DDFC24"/>
                </a:solidFill>
              </a:rPr>
              <a:t> 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30468"/>
            <a:ext cx="1374729" cy="1238292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71" y="1268760"/>
            <a:ext cx="1036030" cy="130539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205506" y="5517232"/>
            <a:ext cx="1095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chemeClr val="bg1"/>
                </a:solidFill>
              </a:rPr>
              <a:t>Tee</a:t>
            </a:r>
            <a:r>
              <a:rPr lang="es-ES" sz="2000" b="1" dirty="0" smtClean="0">
                <a:solidFill>
                  <a:schemeClr val="bg1"/>
                </a:solidFill>
              </a:rPr>
              <a:t>  4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496" y="6205954"/>
            <a:ext cx="682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  <a:latin typeface="Lucida Calligraphy" pitchFamily="66" charset="0"/>
              </a:rPr>
              <a:t>Liriodendron</a:t>
            </a:r>
            <a:r>
              <a:rPr lang="es-ES" b="1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b="1" dirty="0" err="1" smtClean="0">
                <a:solidFill>
                  <a:schemeClr val="bg1"/>
                </a:solidFill>
                <a:latin typeface="Lucida Calligraphy" pitchFamily="66" charset="0"/>
              </a:rPr>
              <a:t>Tulipiphera</a:t>
            </a:r>
            <a:r>
              <a:rPr lang="es-ES" b="1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b="1" dirty="0" smtClean="0">
                <a:solidFill>
                  <a:schemeClr val="bg1"/>
                </a:solidFill>
                <a:latin typeface="Lucida Calligraphy" pitchFamily="66" charset="0"/>
              </a:rPr>
              <a:t>- </a:t>
            </a:r>
            <a:r>
              <a:rPr lang="es-ES" b="1" dirty="0" smtClean="0">
                <a:solidFill>
                  <a:schemeClr val="bg1"/>
                </a:solidFill>
              </a:rPr>
              <a:t>Tulipaneros </a:t>
            </a:r>
            <a:r>
              <a:rPr lang="es-ES" b="1" dirty="0" smtClean="0">
                <a:solidFill>
                  <a:schemeClr val="bg1"/>
                </a:solidFill>
              </a:rPr>
              <a:t>de Virginia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25" y="17979"/>
            <a:ext cx="1879787" cy="125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067944" y="563976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Liriodendros</a:t>
            </a:r>
            <a:r>
              <a:rPr lang="es-ES" dirty="0" smtClean="0">
                <a:solidFill>
                  <a:schemeClr val="bg1"/>
                </a:solidFill>
              </a:rPr>
              <a:t>        Vista desde el </a:t>
            </a:r>
            <a:r>
              <a:rPr lang="es-ES" dirty="0" err="1" smtClean="0">
                <a:solidFill>
                  <a:schemeClr val="bg1"/>
                </a:solidFill>
              </a:rPr>
              <a:t>tee</a:t>
            </a:r>
            <a:r>
              <a:rPr lang="es-ES" dirty="0" smtClean="0">
                <a:solidFill>
                  <a:schemeClr val="bg1"/>
                </a:solidFill>
              </a:rPr>
              <a:t> 5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313036" cy="698477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9" y="-99392"/>
            <a:ext cx="1709193" cy="128189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691680" y="630932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DDFC24"/>
                </a:solidFill>
                <a:latin typeface="Lucida Calligraphy" pitchFamily="66" charset="0"/>
              </a:rPr>
              <a:t>Quercus</a:t>
            </a:r>
            <a:r>
              <a:rPr lang="es-ES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rgbClr val="DDFC24"/>
                </a:solidFill>
                <a:latin typeface="Lucida Calligraphy" pitchFamily="66" charset="0"/>
              </a:rPr>
              <a:t>Robur</a:t>
            </a:r>
            <a:r>
              <a:rPr lang="es-ES" dirty="0" smtClean="0"/>
              <a:t>                      </a:t>
            </a:r>
            <a:r>
              <a:rPr lang="es-ES" dirty="0" err="1" smtClean="0">
                <a:solidFill>
                  <a:srgbClr val="DDFC24"/>
                </a:solidFill>
              </a:rPr>
              <a:t>Aritza</a:t>
            </a:r>
            <a:r>
              <a:rPr lang="es-ES" dirty="0" smtClean="0">
                <a:solidFill>
                  <a:srgbClr val="DDFC24"/>
                </a:solidFill>
              </a:rPr>
              <a:t>           Roble </a:t>
            </a:r>
            <a:r>
              <a:rPr lang="es-ES" dirty="0" err="1" smtClean="0">
                <a:solidFill>
                  <a:srgbClr val="DDFC24"/>
                </a:solidFill>
              </a:rPr>
              <a:t>Comun</a:t>
            </a:r>
            <a:endParaRPr lang="es-ES" dirty="0">
              <a:solidFill>
                <a:srgbClr val="DDFC24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92088" y="947454"/>
            <a:ext cx="1403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solidFill>
                  <a:srgbClr val="FFFF00"/>
                </a:solidFill>
              </a:rPr>
              <a:t>5/2/16</a:t>
            </a:r>
            <a:endParaRPr lang="es-ES" sz="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7582" y="3068960"/>
            <a:ext cx="2446226" cy="864096"/>
          </a:xfrm>
        </p:spPr>
        <p:txBody>
          <a:bodyPr/>
          <a:lstStyle/>
          <a:p>
            <a:r>
              <a:rPr lang="es-ES" sz="1800" b="1" dirty="0" smtClean="0">
                <a:solidFill>
                  <a:srgbClr val="CCFF33"/>
                </a:solidFill>
              </a:rPr>
              <a:t> </a:t>
            </a:r>
            <a:r>
              <a:rPr lang="es-ES" sz="2000" dirty="0" smtClean="0">
                <a:solidFill>
                  <a:srgbClr val="FFFF00"/>
                </a:solidFill>
              </a:rPr>
              <a:t>EL  CAMPO</a:t>
            </a:r>
            <a:br>
              <a:rPr lang="es-ES" sz="2000" dirty="0" smtClean="0">
                <a:solidFill>
                  <a:srgbClr val="FFFF00"/>
                </a:solidFill>
              </a:rPr>
            </a:br>
            <a:r>
              <a:rPr lang="es-ES" sz="2000" dirty="0" smtClean="0">
                <a:solidFill>
                  <a:srgbClr val="FFFF00"/>
                </a:solidFill>
              </a:rPr>
              <a:t> DE  PRACTICAS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51520" y="1197332"/>
            <a:ext cx="1594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 smtClean="0">
                <a:solidFill>
                  <a:schemeClr val="bg1"/>
                </a:solidFill>
              </a:rPr>
              <a:t>Goyaz</a:t>
            </a:r>
            <a:r>
              <a:rPr lang="es-ES" sz="800" b="1" dirty="0" smtClean="0">
                <a:solidFill>
                  <a:schemeClr val="bg1"/>
                </a:solidFill>
              </a:rPr>
              <a:t>  </a:t>
            </a:r>
            <a:r>
              <a:rPr lang="es-ES" sz="800" b="1" dirty="0" err="1">
                <a:solidFill>
                  <a:schemeClr val="bg1"/>
                </a:solidFill>
              </a:rPr>
              <a:t>A</a:t>
            </a:r>
            <a:r>
              <a:rPr lang="es-ES" sz="800" b="1" dirty="0" err="1" smtClean="0">
                <a:solidFill>
                  <a:schemeClr val="bg1"/>
                </a:solidFill>
              </a:rPr>
              <a:t>undi</a:t>
            </a:r>
            <a:endParaRPr lang="es-ES" sz="8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27584" y="548680"/>
            <a:ext cx="12621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 smtClean="0">
                <a:solidFill>
                  <a:schemeClr val="bg1"/>
                </a:solidFill>
              </a:rPr>
              <a:t>G.Txiki</a:t>
            </a:r>
            <a:r>
              <a:rPr lang="es-ES" sz="800" b="1" dirty="0" smtClean="0">
                <a:solidFill>
                  <a:schemeClr val="bg1"/>
                </a:solidFill>
              </a:rPr>
              <a:t> </a:t>
            </a:r>
            <a:r>
              <a:rPr lang="es-ES" sz="800" b="1" dirty="0" err="1" smtClean="0">
                <a:solidFill>
                  <a:schemeClr val="bg1"/>
                </a:solidFill>
              </a:rPr>
              <a:t>Berri</a:t>
            </a:r>
            <a:endParaRPr lang="es-ES" sz="800" b="1" dirty="0">
              <a:solidFill>
                <a:schemeClr val="bg1"/>
              </a:solidFill>
            </a:endParaRPr>
          </a:p>
        </p:txBody>
      </p:sp>
      <p:pic>
        <p:nvPicPr>
          <p:cNvPr id="7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95963"/>
            <a:ext cx="5616624" cy="421317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635896" y="56612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</a:rPr>
              <a:t>Goyaz</a:t>
            </a:r>
            <a:r>
              <a:rPr lang="es-ES" dirty="0" smtClean="0">
                <a:solidFill>
                  <a:srgbClr val="FFFF00"/>
                </a:solidFill>
              </a:rPr>
              <a:t>  </a:t>
            </a:r>
            <a:r>
              <a:rPr lang="es-ES" dirty="0" err="1" smtClean="0">
                <a:solidFill>
                  <a:srgbClr val="FFFF00"/>
                </a:solidFill>
              </a:rPr>
              <a:t>Aundi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7544" y="4005064"/>
            <a:ext cx="15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1992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220072" y="1197332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smtClean="0">
                <a:solidFill>
                  <a:srgbClr val="FFFF00"/>
                </a:solidFill>
              </a:rPr>
              <a:t>G. </a:t>
            </a:r>
            <a:r>
              <a:rPr lang="es-ES" sz="800" dirty="0" err="1" smtClean="0">
                <a:solidFill>
                  <a:srgbClr val="FFFF00"/>
                </a:solidFill>
              </a:rPr>
              <a:t>Txiki</a:t>
            </a:r>
            <a:endParaRPr lang="es-ES" sz="800" dirty="0">
              <a:solidFill>
                <a:srgbClr val="FFFF00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-99392"/>
            <a:ext cx="4371629" cy="2842739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9626"/>
            <a:ext cx="3672408" cy="23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36004"/>
            <a:ext cx="9192005" cy="6894004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755576" y="6021288"/>
            <a:ext cx="8280920" cy="706016"/>
          </a:xfrm>
        </p:spPr>
        <p:txBody>
          <a:bodyPr/>
          <a:lstStyle/>
          <a:p>
            <a:r>
              <a:rPr lang="es-ES" sz="1600" dirty="0" smtClean="0">
                <a:solidFill>
                  <a:srgbClr val="DDFC24"/>
                </a:solidFill>
              </a:rPr>
              <a:t> </a:t>
            </a:r>
            <a:r>
              <a:rPr lang="es-ES" sz="1800" b="1" dirty="0" err="1" smtClean="0">
                <a:solidFill>
                  <a:srgbClr val="DDFC24"/>
                </a:solidFill>
                <a:latin typeface="Lucida Calligraphy" pitchFamily="66" charset="0"/>
              </a:rPr>
              <a:t>Fraxinus</a:t>
            </a:r>
            <a:r>
              <a:rPr lang="es-ES" sz="1800" b="1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800" b="1" dirty="0" err="1" smtClean="0">
                <a:solidFill>
                  <a:srgbClr val="DDFC24"/>
                </a:solidFill>
                <a:latin typeface="Lucida Calligraphy" pitchFamily="66" charset="0"/>
              </a:rPr>
              <a:t>Excelsior</a:t>
            </a:r>
            <a:r>
              <a:rPr lang="es-ES" sz="1800" b="1" dirty="0" smtClean="0">
                <a:solidFill>
                  <a:srgbClr val="DDFC24"/>
                </a:solidFill>
                <a:latin typeface="Lucida Calligraphy" pitchFamily="66" charset="0"/>
              </a:rPr>
              <a:t>           </a:t>
            </a:r>
            <a:r>
              <a:rPr lang="es-ES" sz="1800" b="1" dirty="0" smtClean="0">
                <a:solidFill>
                  <a:srgbClr val="DDFC24"/>
                </a:solidFill>
              </a:rPr>
              <a:t>Lizarra  -  Fresno Norteño  -    Fresno  </a:t>
            </a:r>
            <a:r>
              <a:rPr lang="es-ES" sz="1800" b="1" dirty="0" err="1" smtClean="0">
                <a:solidFill>
                  <a:srgbClr val="DDFC24"/>
                </a:solidFill>
              </a:rPr>
              <a:t>Comun</a:t>
            </a:r>
            <a:r>
              <a:rPr lang="es-ES" sz="1800" b="1" dirty="0" smtClean="0">
                <a:solidFill>
                  <a:srgbClr val="DDFC24"/>
                </a:solidFill>
              </a:rPr>
              <a:t/>
            </a:r>
            <a:br>
              <a:rPr lang="es-ES" sz="1800" b="1" dirty="0" smtClean="0">
                <a:solidFill>
                  <a:srgbClr val="DDFC24"/>
                </a:solidFill>
              </a:rPr>
            </a:br>
            <a:endParaRPr lang="es-ES" sz="1200" b="1" dirty="0">
              <a:solidFill>
                <a:srgbClr val="DDFC24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393680" y="-27384"/>
            <a:ext cx="714824" cy="122413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" y="-36004"/>
            <a:ext cx="1850976" cy="15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77240" y="5661248"/>
            <a:ext cx="7543800" cy="914400"/>
          </a:xfrm>
        </p:spPr>
        <p:txBody>
          <a:bodyPr/>
          <a:lstStyle/>
          <a:p>
            <a:r>
              <a:rPr lang="es-ES" dirty="0" smtClean="0"/>
              <a:t> </a:t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2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83" y="-24011"/>
            <a:ext cx="9276522" cy="695739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915816" y="5877272"/>
            <a:ext cx="4536504" cy="360040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FFFF00"/>
                </a:solidFill>
                <a:latin typeface="Lucida Handwriting" pitchFamily="66" charset="0"/>
              </a:rPr>
              <a:t>Photinia</a:t>
            </a:r>
            <a:r>
              <a:rPr lang="es-ES" sz="1800" dirty="0" smtClean="0">
                <a:solidFill>
                  <a:srgbClr val="FFFF00"/>
                </a:solidFill>
                <a:latin typeface="Lucida Handwriting" pitchFamily="66" charset="0"/>
              </a:rPr>
              <a:t>   Red  </a:t>
            </a:r>
            <a:r>
              <a:rPr lang="es-ES" sz="1800" dirty="0" err="1" smtClean="0">
                <a:solidFill>
                  <a:srgbClr val="FFFF00"/>
                </a:solidFill>
                <a:latin typeface="Lucida Handwriting" pitchFamily="66" charset="0"/>
              </a:rPr>
              <a:t>Robin</a:t>
            </a:r>
            <a:endParaRPr lang="es-ES" sz="1800" dirty="0">
              <a:solidFill>
                <a:srgbClr val="FFFF00"/>
              </a:solidFill>
              <a:latin typeface="Lucida Handwriting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78990"/>
            <a:ext cx="1691681" cy="129385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668344" y="105273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?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5496" y="28529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5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03648" y="5949280"/>
            <a:ext cx="7344816" cy="360040"/>
          </a:xfrm>
        </p:spPr>
        <p:txBody>
          <a:bodyPr/>
          <a:lstStyle/>
          <a:p>
            <a:r>
              <a:rPr lang="es-ES" sz="1600" dirty="0" smtClean="0">
                <a:solidFill>
                  <a:srgbClr val="DDFC24"/>
                </a:solidFill>
              </a:rPr>
              <a:t>                     </a:t>
            </a:r>
            <a:r>
              <a:rPr lang="es-ES" sz="1600" dirty="0" err="1" smtClean="0">
                <a:solidFill>
                  <a:srgbClr val="DDFC24"/>
                </a:solidFill>
                <a:latin typeface="Lucida Handwriting" pitchFamily="66" charset="0"/>
              </a:rPr>
              <a:t>Betula</a:t>
            </a:r>
            <a:r>
              <a:rPr lang="es-ES" sz="1600" dirty="0" smtClean="0">
                <a:solidFill>
                  <a:srgbClr val="DDFC24"/>
                </a:solidFill>
              </a:rPr>
              <a:t>    Abedul     </a:t>
            </a:r>
            <a:r>
              <a:rPr lang="es-ES" sz="1600" dirty="0" err="1" smtClean="0">
                <a:solidFill>
                  <a:srgbClr val="DDFC24"/>
                </a:solidFill>
              </a:rPr>
              <a:t>Urki</a:t>
            </a:r>
            <a:r>
              <a:rPr lang="es-ES" sz="1600" dirty="0" smtClean="0">
                <a:solidFill>
                  <a:srgbClr val="DDFC24"/>
                </a:solidFill>
              </a:rPr>
              <a:t>                                           </a:t>
            </a:r>
            <a:r>
              <a:rPr lang="es-ES" sz="1600" dirty="0" err="1" smtClean="0">
                <a:solidFill>
                  <a:srgbClr val="DDFC24"/>
                </a:solidFill>
              </a:rPr>
              <a:t>Aritza</a:t>
            </a:r>
            <a:r>
              <a:rPr lang="es-ES" sz="1600" dirty="0" smtClean="0">
                <a:solidFill>
                  <a:srgbClr val="DDFC24"/>
                </a:solidFill>
              </a:rPr>
              <a:t>  </a:t>
            </a:r>
            <a:endParaRPr lang="es-ES" sz="1600" dirty="0">
              <a:solidFill>
                <a:srgbClr val="DDF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819472"/>
            <a:ext cx="6048672" cy="453650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6" y="0"/>
            <a:ext cx="5106262" cy="6808349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724184" y="5646339"/>
            <a:ext cx="2789128" cy="345976"/>
          </a:xfrm>
        </p:spPr>
        <p:txBody>
          <a:bodyPr/>
          <a:lstStyle/>
          <a:p>
            <a:pPr algn="r"/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Gynko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  </a:t>
            </a:r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Biloba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endParaRPr lang="es-ES" sz="20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789040"/>
            <a:ext cx="1977506" cy="1728192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789040"/>
            <a:ext cx="188397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4013"/>
            <a:ext cx="3817086" cy="5149243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27584" y="6021288"/>
            <a:ext cx="3240360" cy="432048"/>
          </a:xfrm>
        </p:spPr>
        <p:txBody>
          <a:bodyPr/>
          <a:lstStyle/>
          <a:p>
            <a:r>
              <a:rPr lang="es-ES" sz="1800" dirty="0" smtClean="0">
                <a:solidFill>
                  <a:srgbClr val="DDFC24"/>
                </a:solidFill>
              </a:rPr>
              <a:t>  </a:t>
            </a:r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Ulmus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>      </a:t>
            </a:r>
            <a:r>
              <a:rPr lang="es-ES" sz="1600" dirty="0" smtClean="0">
                <a:solidFill>
                  <a:srgbClr val="DDFC24"/>
                </a:solidFill>
              </a:rPr>
              <a:t>Olmo   -   </a:t>
            </a:r>
            <a:r>
              <a:rPr lang="es-ES" sz="1600" dirty="0" err="1" smtClean="0">
                <a:solidFill>
                  <a:srgbClr val="DDFC24"/>
                </a:solidFill>
              </a:rPr>
              <a:t>Zumar</a:t>
            </a:r>
            <a:endParaRPr lang="es-ES" sz="1600" dirty="0">
              <a:solidFill>
                <a:srgbClr val="DDFC24"/>
              </a:solidFill>
            </a:endParaRPr>
          </a:p>
        </p:txBody>
      </p:sp>
      <p:pic>
        <p:nvPicPr>
          <p:cNvPr id="7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176463" cy="286072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78" y="3356992"/>
            <a:ext cx="4176885" cy="27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47664" y="6237312"/>
            <a:ext cx="7056784" cy="360040"/>
          </a:xfrm>
        </p:spPr>
        <p:txBody>
          <a:bodyPr/>
          <a:lstStyle/>
          <a:p>
            <a:pPr algn="r"/>
            <a:r>
              <a:rPr lang="es-ES" sz="2000" dirty="0" err="1" smtClean="0">
                <a:solidFill>
                  <a:srgbClr val="FFFF00"/>
                </a:solidFill>
                <a:latin typeface="Lucida Calligraphy" pitchFamily="66" charset="0"/>
              </a:rPr>
              <a:t>Acer</a:t>
            </a:r>
            <a:r>
              <a:rPr lang="es-ES" sz="2000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sz="1600" dirty="0" smtClean="0">
                <a:solidFill>
                  <a:srgbClr val="FFFF00"/>
                </a:solidFill>
              </a:rPr>
              <a:t>                                           Arce  de  pie  bifurcado  -  </a:t>
            </a:r>
            <a:r>
              <a:rPr lang="es-ES" sz="1600" dirty="0" err="1" smtClean="0">
                <a:solidFill>
                  <a:srgbClr val="FFFF00"/>
                </a:solidFill>
              </a:rPr>
              <a:t>Astigar</a:t>
            </a:r>
            <a:r>
              <a:rPr lang="es-ES" sz="1600" dirty="0" smtClean="0">
                <a:solidFill>
                  <a:srgbClr val="FFFF00"/>
                </a:solidFill>
              </a:rPr>
              <a:t>                 </a:t>
            </a:r>
            <a:r>
              <a:rPr lang="es-ES" sz="1600" dirty="0" smtClean="0">
                <a:solidFill>
                  <a:srgbClr val="DDFC24"/>
                </a:solidFill>
              </a:rPr>
              <a:t>                         </a:t>
            </a:r>
            <a:endParaRPr lang="es-ES" sz="1600" dirty="0">
              <a:solidFill>
                <a:srgbClr val="DDF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635896" y="5949280"/>
            <a:ext cx="4680520" cy="360040"/>
          </a:xfrm>
        </p:spPr>
        <p:txBody>
          <a:bodyPr/>
          <a:lstStyle/>
          <a:p>
            <a:pPr algn="r"/>
            <a:r>
              <a:rPr lang="es-ES" sz="1600" b="1" dirty="0" smtClean="0">
                <a:solidFill>
                  <a:srgbClr val="CCFF33"/>
                </a:solidFill>
              </a:rPr>
              <a:t>        </a:t>
            </a:r>
            <a:endParaRPr lang="es-ES" sz="1600" b="1" dirty="0">
              <a:solidFill>
                <a:srgbClr val="CC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171400"/>
            <a:ext cx="9238431" cy="727280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6416402"/>
            <a:ext cx="6984776" cy="432048"/>
          </a:xfrm>
        </p:spPr>
        <p:txBody>
          <a:bodyPr/>
          <a:lstStyle/>
          <a:p>
            <a:r>
              <a:rPr lang="es-ES" sz="2000" b="1" dirty="0" smtClean="0">
                <a:solidFill>
                  <a:srgbClr val="DDFC24"/>
                </a:solidFill>
              </a:rPr>
              <a:t> </a:t>
            </a:r>
            <a:endParaRPr lang="es-ES" sz="2000" b="1" dirty="0">
              <a:solidFill>
                <a:srgbClr val="DDFC24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004048" y="4741113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2919392" y="5733256"/>
            <a:ext cx="5508104" cy="360362"/>
          </a:xfrm>
        </p:spPr>
        <p:txBody>
          <a:bodyPr/>
          <a:lstStyle/>
          <a:p>
            <a:r>
              <a:rPr lang="es-ES" sz="2000" dirty="0" smtClean="0">
                <a:solidFill>
                  <a:schemeClr val="bg1"/>
                </a:solidFill>
                <a:latin typeface="Lucida Calligraphy" pitchFamily="66" charset="0"/>
              </a:rPr>
              <a:t>Magnolio  Grandiflora</a:t>
            </a:r>
            <a:r>
              <a:rPr lang="es-ES" sz="2000" dirty="0" smtClean="0">
                <a:solidFill>
                  <a:schemeClr val="bg1"/>
                </a:solidFill>
              </a:rPr>
              <a:t>                    </a:t>
            </a:r>
            <a:r>
              <a:rPr lang="es-ES" sz="1600" dirty="0" smtClean="0">
                <a:solidFill>
                  <a:schemeClr val="bg1"/>
                </a:solidFill>
              </a:rPr>
              <a:t>Magnolio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54" y="30698"/>
            <a:ext cx="1298050" cy="102203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82104" y="777796"/>
            <a:ext cx="864096" cy="141397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0629" y="235704"/>
            <a:ext cx="1572810" cy="10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5733256"/>
            <a:ext cx="4248472" cy="648072"/>
          </a:xfrm>
        </p:spPr>
        <p:txBody>
          <a:bodyPr/>
          <a:lstStyle/>
          <a:p>
            <a:r>
              <a:rPr lang="es-ES" sz="1600" dirty="0" smtClean="0">
                <a:solidFill>
                  <a:srgbClr val="DDFC24"/>
                </a:solidFill>
              </a:rPr>
              <a:t> </a:t>
            </a:r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Quercus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Robur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2000" dirty="0" err="1" smtClean="0">
                <a:solidFill>
                  <a:srgbClr val="DDFC24"/>
                </a:solidFill>
                <a:latin typeface="Lucida Calligraphy" pitchFamily="66" charset="0"/>
              </a:rPr>
              <a:t>Fastigiata</a:t>
            </a:r>
            <a:r>
              <a:rPr lang="es-ES" sz="2000" dirty="0" smtClean="0">
                <a:solidFill>
                  <a:srgbClr val="DDFC24"/>
                </a:solidFill>
              </a:rPr>
              <a:t> </a:t>
            </a:r>
            <a:r>
              <a:rPr lang="es-ES" sz="1200" dirty="0" smtClean="0">
                <a:solidFill>
                  <a:srgbClr val="DDFC24"/>
                </a:solidFill>
              </a:rPr>
              <a:t/>
            </a:r>
            <a:br>
              <a:rPr lang="es-ES" sz="1200" dirty="0" smtClean="0">
                <a:solidFill>
                  <a:srgbClr val="DDFC24"/>
                </a:solidFill>
              </a:rPr>
            </a:br>
            <a:r>
              <a:rPr lang="es-ES" sz="1200" dirty="0" smtClean="0">
                <a:solidFill>
                  <a:srgbClr val="DDFC24"/>
                </a:solidFill>
              </a:rPr>
              <a:t> </a:t>
            </a:r>
            <a:r>
              <a:rPr lang="es-ES" sz="1600" dirty="0" smtClean="0">
                <a:solidFill>
                  <a:srgbClr val="DDFC24"/>
                </a:solidFill>
              </a:rPr>
              <a:t>Roble </a:t>
            </a:r>
            <a:r>
              <a:rPr lang="es-ES" sz="1600" dirty="0" err="1" smtClean="0">
                <a:solidFill>
                  <a:srgbClr val="DDFC24"/>
                </a:solidFill>
              </a:rPr>
              <a:t>Columnar</a:t>
            </a:r>
            <a:r>
              <a:rPr lang="es-ES" sz="1600" dirty="0" smtClean="0">
                <a:solidFill>
                  <a:srgbClr val="DDFC24"/>
                </a:solidFill>
              </a:rPr>
              <a:t>,  </a:t>
            </a:r>
            <a:r>
              <a:rPr lang="es-ES" sz="1600" dirty="0" err="1" smtClean="0">
                <a:solidFill>
                  <a:srgbClr val="DDFC24"/>
                </a:solidFill>
              </a:rPr>
              <a:t>Fastigiata</a:t>
            </a:r>
            <a:r>
              <a:rPr lang="es-ES" sz="1600" dirty="0" smtClean="0">
                <a:solidFill>
                  <a:srgbClr val="DDFC24"/>
                </a:solidFill>
              </a:rPr>
              <a:t>,  </a:t>
            </a:r>
            <a:r>
              <a:rPr lang="es-ES" sz="1600" dirty="0" err="1" smtClean="0">
                <a:solidFill>
                  <a:srgbClr val="DDFC24"/>
                </a:solidFill>
              </a:rPr>
              <a:t>Cupresiforme</a:t>
            </a:r>
            <a:r>
              <a:rPr lang="es-ES" sz="1600" dirty="0" smtClean="0">
                <a:solidFill>
                  <a:srgbClr val="DDFC24"/>
                </a:solidFill>
              </a:rPr>
              <a:t>  </a:t>
            </a:r>
            <a:endParaRPr lang="es-ES" sz="1600" dirty="0">
              <a:solidFill>
                <a:srgbClr val="DDF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5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5496" y="6021288"/>
            <a:ext cx="3960440" cy="360040"/>
          </a:xfrm>
        </p:spPr>
        <p:txBody>
          <a:bodyPr/>
          <a:lstStyle/>
          <a:p>
            <a:pPr algn="r"/>
            <a:r>
              <a:rPr lang="es-ES" sz="2000" dirty="0" smtClean="0">
                <a:solidFill>
                  <a:srgbClr val="DDFC24"/>
                </a:solidFill>
              </a:rPr>
              <a:t> </a:t>
            </a:r>
            <a:endParaRPr lang="es-ES" sz="2000" dirty="0">
              <a:solidFill>
                <a:srgbClr val="DDFC24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78244"/>
            <a:ext cx="1259632" cy="12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5" y="-22034"/>
            <a:ext cx="9252520" cy="6939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3779912" y="5445224"/>
            <a:ext cx="4752528" cy="935037"/>
          </a:xfrm>
        </p:spPr>
        <p:txBody>
          <a:bodyPr/>
          <a:lstStyle/>
          <a:p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Pinus</a:t>
            </a:r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Pinea</a:t>
            </a:r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    </a:t>
            </a:r>
            <a:r>
              <a:rPr lang="es-ES" sz="1600" dirty="0" smtClean="0">
                <a:solidFill>
                  <a:schemeClr val="bg1"/>
                </a:solidFill>
              </a:rPr>
              <a:t>        </a:t>
            </a:r>
            <a:r>
              <a:rPr lang="es-ES" sz="1600" dirty="0" err="1" smtClean="0">
                <a:solidFill>
                  <a:schemeClr val="bg1"/>
                </a:solidFill>
              </a:rPr>
              <a:t>Piñua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6381328"/>
            <a:ext cx="7543800" cy="345976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2070210"/>
            <a:ext cx="15705169" cy="902838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47864" y="3491135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DDFC24"/>
                </a:solidFill>
              </a:rPr>
              <a:t>5</a:t>
            </a:r>
            <a:endParaRPr lang="es-ES" sz="1400" b="1" dirty="0">
              <a:solidFill>
                <a:srgbClr val="DDFC24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956376" y="5877272"/>
            <a:ext cx="32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DDFC24"/>
                </a:solidFill>
              </a:rPr>
              <a:t>6</a:t>
            </a:r>
            <a:endParaRPr lang="es-ES" sz="1600" b="1" dirty="0">
              <a:solidFill>
                <a:srgbClr val="DDFC24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182290" y="5617270"/>
            <a:ext cx="39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DDFC24"/>
                </a:solidFill>
              </a:rPr>
              <a:t>7</a:t>
            </a:r>
            <a:endParaRPr lang="es-ES" sz="1400" b="1" dirty="0">
              <a:solidFill>
                <a:srgbClr val="DDFC24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40235" y="3352663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DDFC24"/>
                </a:solidFill>
              </a:rPr>
              <a:t>4</a:t>
            </a:r>
            <a:endParaRPr lang="es-ES" sz="1400" b="1" dirty="0">
              <a:solidFill>
                <a:srgbClr val="DDFC24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211960" y="2708920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DDFC24"/>
                </a:solidFill>
              </a:rPr>
              <a:t>8</a:t>
            </a:r>
            <a:endParaRPr lang="es-ES" sz="1400" b="1" dirty="0">
              <a:solidFill>
                <a:srgbClr val="DDFC24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619672" y="836712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DDFC24"/>
                </a:solidFill>
              </a:rPr>
              <a:t>9</a:t>
            </a:r>
            <a:endParaRPr lang="es-ES" sz="1400" b="1" dirty="0">
              <a:solidFill>
                <a:srgbClr val="DDFC24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92256" y="-387424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DDFC24"/>
                </a:solidFill>
              </a:rPr>
              <a:t>2</a:t>
            </a:r>
            <a:endParaRPr lang="es-ES" sz="1400" b="1" dirty="0">
              <a:solidFill>
                <a:srgbClr val="DDFC24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99592" y="836712"/>
            <a:ext cx="324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DDFC24"/>
                </a:solidFill>
              </a:rPr>
              <a:t>3</a:t>
            </a:r>
            <a:endParaRPr lang="es-ES" sz="1400" b="1" dirty="0">
              <a:solidFill>
                <a:srgbClr val="DDF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384"/>
            <a:ext cx="5184576" cy="6912768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54" y="476672"/>
            <a:ext cx="3247285" cy="4824536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148064" y="5445224"/>
            <a:ext cx="4248472" cy="648072"/>
          </a:xfrm>
        </p:spPr>
        <p:txBody>
          <a:bodyPr/>
          <a:lstStyle/>
          <a:p>
            <a:r>
              <a:rPr lang="es-ES" sz="1600" dirty="0" smtClean="0">
                <a:solidFill>
                  <a:srgbClr val="DDFC24"/>
                </a:solidFill>
              </a:rPr>
              <a:t>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Quercus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Robur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Fastigiata</a:t>
            </a:r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/>
            </a:r>
            <a:b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</a:br>
            <a:r>
              <a:rPr lang="es-ES" sz="1600" dirty="0" smtClean="0">
                <a:solidFill>
                  <a:srgbClr val="DDFC24"/>
                </a:solidFill>
              </a:rPr>
              <a:t> </a:t>
            </a:r>
            <a:r>
              <a:rPr lang="es-ES" sz="1600" dirty="0" err="1">
                <a:solidFill>
                  <a:srgbClr val="DDFC24"/>
                </a:solidFill>
              </a:rPr>
              <a:t>A</a:t>
            </a:r>
            <a:r>
              <a:rPr lang="es-ES" sz="1600" dirty="0" err="1" smtClean="0">
                <a:solidFill>
                  <a:srgbClr val="DDFC24"/>
                </a:solidFill>
              </a:rPr>
              <a:t>ritza</a:t>
            </a:r>
            <a:r>
              <a:rPr lang="es-ES" sz="1600" dirty="0" smtClean="0">
                <a:solidFill>
                  <a:srgbClr val="DDFC24"/>
                </a:solidFill>
              </a:rPr>
              <a:t>         Roble  </a:t>
            </a:r>
            <a:r>
              <a:rPr lang="es-ES" sz="1600" dirty="0" err="1" smtClean="0">
                <a:solidFill>
                  <a:srgbClr val="DDFC24"/>
                </a:solidFill>
              </a:rPr>
              <a:t>Fastigiata</a:t>
            </a:r>
            <a:endParaRPr lang="es-ES" sz="1600" dirty="0">
              <a:solidFill>
                <a:srgbClr val="DDFC24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4625"/>
            <a:ext cx="1028732" cy="9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27384"/>
            <a:ext cx="9525613" cy="698477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23528" y="6165304"/>
            <a:ext cx="86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CCFF33"/>
                </a:solidFill>
              </a:rPr>
              <a:t> </a:t>
            </a:r>
            <a:r>
              <a:rPr lang="es-ES" sz="1600" dirty="0" smtClean="0">
                <a:solidFill>
                  <a:srgbClr val="CCFF33"/>
                </a:solidFill>
              </a:rPr>
              <a:t>Lizarra  Fresno                 </a:t>
            </a:r>
            <a:r>
              <a:rPr lang="es-ES" sz="1600" dirty="0" err="1" smtClean="0">
                <a:solidFill>
                  <a:srgbClr val="CCFF33"/>
                </a:solidFill>
              </a:rPr>
              <a:t>Liquidambar</a:t>
            </a:r>
            <a:r>
              <a:rPr lang="es-ES" sz="1600" dirty="0" smtClean="0">
                <a:solidFill>
                  <a:srgbClr val="CCFF33"/>
                </a:solidFill>
              </a:rPr>
              <a:t>               Arce   </a:t>
            </a:r>
            <a:r>
              <a:rPr lang="es-ES" sz="1600" dirty="0" err="1" smtClean="0">
                <a:solidFill>
                  <a:srgbClr val="CCFF33"/>
                </a:solidFill>
              </a:rPr>
              <a:t>Astigar</a:t>
            </a:r>
            <a:r>
              <a:rPr lang="es-ES" sz="1600" dirty="0" smtClean="0">
                <a:solidFill>
                  <a:srgbClr val="CCFF33"/>
                </a:solidFill>
              </a:rPr>
              <a:t>           </a:t>
            </a:r>
            <a:endParaRPr lang="es-ES" sz="1600" dirty="0">
              <a:solidFill>
                <a:srgbClr val="CC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40768"/>
            <a:ext cx="1940666" cy="139242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73" y="116632"/>
            <a:ext cx="2067723" cy="101074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6912768" cy="518457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-18331" y="4653136"/>
            <a:ext cx="6065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FF00"/>
                </a:solidFill>
              </a:rPr>
              <a:t>Alcornoque           Roble               Fresno   </a:t>
            </a:r>
            <a:r>
              <a:rPr lang="es-ES" sz="1400" dirty="0" err="1" smtClean="0">
                <a:solidFill>
                  <a:srgbClr val="FFFF00"/>
                </a:solidFill>
              </a:rPr>
              <a:t>Liquidambar</a:t>
            </a:r>
            <a:r>
              <a:rPr lang="es-ES" sz="1400" dirty="0" smtClean="0">
                <a:solidFill>
                  <a:srgbClr val="FFFF00"/>
                </a:solidFill>
              </a:rPr>
              <a:t>                          Arce</a:t>
            </a:r>
            <a:endParaRPr lang="es-ES" sz="1400" dirty="0">
              <a:solidFill>
                <a:srgbClr val="FFFF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486059" y="3996283"/>
            <a:ext cx="89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Arce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971600" y="558924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Por la Calle del  5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776" y="-1903070"/>
            <a:ext cx="5693574" cy="759143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5733256"/>
            <a:ext cx="4464496" cy="720080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Liquidambar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Styraciflua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/>
            </a:r>
            <a:b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</a:br>
            <a:endParaRPr lang="es-ES" sz="1100" dirty="0">
              <a:solidFill>
                <a:srgbClr val="DDFC24"/>
              </a:solidFill>
              <a:latin typeface="+mn-lt"/>
            </a:endParaRPr>
          </a:p>
        </p:txBody>
      </p:sp>
      <p:pic>
        <p:nvPicPr>
          <p:cNvPr id="5" name="3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5325"/>
            <a:ext cx="3600400" cy="5281907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0" y="4805487"/>
            <a:ext cx="108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DDFC24"/>
                </a:solidFill>
              </a:rPr>
              <a:t>                   </a:t>
            </a:r>
            <a:endParaRPr lang="es-ES" sz="1600" dirty="0">
              <a:solidFill>
                <a:srgbClr val="DDFC24"/>
              </a:solidFill>
              <a:latin typeface="Lucida Handwriting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26" y="404664"/>
            <a:ext cx="1099605" cy="158417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19" y="3863311"/>
            <a:ext cx="1154377" cy="113196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084168" y="59399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El </a:t>
            </a:r>
            <a:r>
              <a:rPr lang="es-ES" dirty="0" err="1" smtClean="0">
                <a:solidFill>
                  <a:srgbClr val="FFFF00"/>
                </a:solidFill>
              </a:rPr>
              <a:t>Liquidambar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76256" y="4463534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rgbClr val="FFFF00"/>
                </a:solidFill>
              </a:rPr>
              <a:t>Arce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486994" y="4463534"/>
            <a:ext cx="1309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>
                <a:solidFill>
                  <a:srgbClr val="FFFF00"/>
                </a:solidFill>
              </a:rPr>
              <a:t>Liquidambar</a:t>
            </a:r>
            <a:r>
              <a:rPr lang="es-ES" sz="1100" dirty="0" smtClean="0">
                <a:solidFill>
                  <a:srgbClr val="FFFF00"/>
                </a:solidFill>
              </a:rPr>
              <a:t>.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91880" y="42475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rgbClr val="FFFF00"/>
                </a:solidFill>
              </a:rPr>
              <a:t>Lizarra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83768" y="4077072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smtClean="0">
                <a:solidFill>
                  <a:srgbClr val="FFFF00"/>
                </a:solidFill>
              </a:rPr>
              <a:t>Roble</a:t>
            </a:r>
            <a:endParaRPr lang="es-ES" sz="1050" dirty="0">
              <a:solidFill>
                <a:srgbClr val="FFFF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331640" y="3918248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900" dirty="0">
              <a:solidFill>
                <a:srgbClr val="DDFC24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496" y="4005644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 smtClean="0">
                <a:solidFill>
                  <a:srgbClr val="FFFF00"/>
                </a:solidFill>
              </a:rPr>
              <a:t>Quercus</a:t>
            </a:r>
            <a:r>
              <a:rPr lang="es-ES" sz="1000" dirty="0" smtClean="0">
                <a:solidFill>
                  <a:srgbClr val="FFFF00"/>
                </a:solidFill>
              </a:rPr>
              <a:t> </a:t>
            </a:r>
            <a:r>
              <a:rPr lang="es-ES" sz="1000" dirty="0" err="1" smtClean="0">
                <a:solidFill>
                  <a:srgbClr val="FFFF00"/>
                </a:solidFill>
              </a:rPr>
              <a:t>Suber</a:t>
            </a:r>
            <a:r>
              <a:rPr lang="es-ES" sz="800" dirty="0" smtClean="0">
                <a:solidFill>
                  <a:srgbClr val="FFFF00"/>
                </a:solidFill>
              </a:rPr>
              <a:t>.</a:t>
            </a:r>
            <a:endParaRPr lang="es-ES" sz="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27384"/>
            <a:ext cx="9313035" cy="69847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067944" y="546671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804248" y="566124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DDFC24"/>
                </a:solidFill>
                <a:latin typeface="Lucida Calligraphy" pitchFamily="66" charset="0"/>
              </a:rPr>
              <a:t>Quercus</a:t>
            </a:r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> </a:t>
            </a:r>
            <a:r>
              <a:rPr lang="es-ES" sz="1600" dirty="0" err="1" smtClean="0">
                <a:solidFill>
                  <a:srgbClr val="DDFC24"/>
                </a:solidFill>
                <a:latin typeface="Lucida Calligraphy" pitchFamily="66" charset="0"/>
              </a:rPr>
              <a:t>Robur</a:t>
            </a:r>
            <a:endParaRPr lang="es-ES" sz="1600" dirty="0">
              <a:solidFill>
                <a:srgbClr val="DDFC24"/>
              </a:solidFill>
              <a:latin typeface="Lucida Calligraphy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5589240"/>
            <a:ext cx="3744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Quercus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Suber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 </a:t>
            </a:r>
          </a:p>
          <a:p>
            <a:r>
              <a:rPr lang="es-ES" sz="1600" dirty="0" smtClean="0">
                <a:solidFill>
                  <a:srgbClr val="FFFF00"/>
                </a:solidFill>
              </a:rPr>
              <a:t>Alcornoque  -  </a:t>
            </a:r>
            <a:r>
              <a:rPr lang="es-ES" sz="1600" dirty="0" err="1" smtClean="0">
                <a:solidFill>
                  <a:srgbClr val="FFFF00"/>
                </a:solidFill>
              </a:rPr>
              <a:t>Artelatza</a:t>
            </a:r>
            <a:endParaRPr lang="es-E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" y="-44152"/>
            <a:ext cx="9180514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427984" y="6093296"/>
            <a:ext cx="3531765" cy="417984"/>
          </a:xfrm>
        </p:spPr>
        <p:txBody>
          <a:bodyPr/>
          <a:lstStyle/>
          <a:p>
            <a:r>
              <a:rPr lang="es-ES" sz="1800" dirty="0" smtClean="0">
                <a:solidFill>
                  <a:srgbClr val="DDFC24"/>
                </a:solidFill>
              </a:rPr>
              <a:t>Cedro  del  Atlas</a:t>
            </a:r>
            <a:endParaRPr lang="es-ES" sz="1800" dirty="0">
              <a:solidFill>
                <a:srgbClr val="DDFC24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4758" y="340443"/>
            <a:ext cx="2239179" cy="148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76523" cy="695739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96136" y="6237312"/>
            <a:ext cx="2088232" cy="288032"/>
          </a:xfrm>
        </p:spPr>
        <p:txBody>
          <a:bodyPr/>
          <a:lstStyle/>
          <a:p>
            <a:pPr algn="r"/>
            <a:r>
              <a:rPr lang="es-ES" sz="1800" dirty="0" smtClean="0"/>
              <a:t> </a:t>
            </a:r>
            <a:endParaRPr lang="es-ES" sz="18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762"/>
            <a:ext cx="2637629" cy="130100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340768"/>
            <a:ext cx="579450" cy="100811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851920" y="60212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Artelatzak</a:t>
            </a:r>
            <a:endParaRPr lang="es-ES" dirty="0">
              <a:solidFill>
                <a:srgbClr val="FFFF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267744" y="6309320"/>
            <a:ext cx="6048671" cy="360040"/>
          </a:xfrm>
        </p:spPr>
        <p:txBody>
          <a:bodyPr/>
          <a:lstStyle/>
          <a:p>
            <a:pPr algn="r"/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>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Quercus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Suber</a:t>
            </a:r>
            <a:r>
              <a:rPr lang="es-ES" sz="1600" dirty="0" smtClean="0">
                <a:solidFill>
                  <a:srgbClr val="DDFC24"/>
                </a:solidFill>
                <a:latin typeface="Lucida Calligraphy" pitchFamily="66" charset="0"/>
              </a:rPr>
              <a:t>           </a:t>
            </a:r>
            <a:r>
              <a:rPr lang="es-ES" sz="1600" dirty="0" smtClean="0">
                <a:solidFill>
                  <a:srgbClr val="DDFC24"/>
                </a:solidFill>
              </a:rPr>
              <a:t>  </a:t>
            </a:r>
            <a:r>
              <a:rPr lang="es-ES" sz="1600" dirty="0" err="1" smtClean="0">
                <a:solidFill>
                  <a:srgbClr val="DDFC24"/>
                </a:solidFill>
              </a:rPr>
              <a:t>Artelatza</a:t>
            </a:r>
            <a:r>
              <a:rPr lang="es-ES" sz="1600" dirty="0" smtClean="0">
                <a:solidFill>
                  <a:srgbClr val="DDFC24"/>
                </a:solidFill>
              </a:rPr>
              <a:t>        Alcornoque       </a:t>
            </a:r>
            <a:endParaRPr lang="es-ES" sz="1600" dirty="0">
              <a:solidFill>
                <a:srgbClr val="DDF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8278"/>
            <a:ext cx="9337037" cy="700277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5949280"/>
            <a:ext cx="2232248" cy="432048"/>
          </a:xfrm>
        </p:spPr>
        <p:txBody>
          <a:bodyPr/>
          <a:lstStyle/>
          <a:p>
            <a:pPr algn="r"/>
            <a:r>
              <a:rPr lang="es-ES" sz="1600" b="1" dirty="0" smtClean="0">
                <a:solidFill>
                  <a:srgbClr val="DDFC24"/>
                </a:solidFill>
              </a:rPr>
              <a:t>Arce  </a:t>
            </a:r>
            <a:r>
              <a:rPr lang="es-ES" sz="1800" b="1" dirty="0" smtClean="0">
                <a:solidFill>
                  <a:srgbClr val="DDFC24"/>
                </a:solidFill>
              </a:rPr>
              <a:t>Campestre</a:t>
            </a:r>
            <a:endParaRPr lang="es-ES" sz="1800" b="1" dirty="0">
              <a:solidFill>
                <a:srgbClr val="DDFC24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915816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Roble  </a:t>
            </a:r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Fastigiata</a:t>
            </a:r>
            <a:endParaRPr lang="es-ES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96136" y="4954379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</a:rPr>
              <a:t>Green 5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9552" y="645824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BAJADA  AL  6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024826"/>
            <a:ext cx="4859379" cy="364453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76056" y="5301208"/>
            <a:ext cx="3600400" cy="784845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FFFF00"/>
                </a:solidFill>
                <a:latin typeface="Lucida Calligraphy" pitchFamily="66" charset="0"/>
              </a:rPr>
              <a:t>Tamarix</a:t>
            </a:r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800" dirty="0" smtClean="0">
                <a:solidFill>
                  <a:srgbClr val="FFFF00"/>
                </a:solidFill>
                <a:latin typeface="Lucida Calligraphy" pitchFamily="66" charset="0"/>
              </a:rPr>
              <a:t>Gálica</a:t>
            </a:r>
            <a:r>
              <a:rPr lang="es-ES" sz="1600" dirty="0" smtClean="0">
                <a:solidFill>
                  <a:schemeClr val="bg1"/>
                </a:solidFill>
                <a:latin typeface="Lucida Calligraphy" pitchFamily="66" charset="0"/>
              </a:rPr>
              <a:t>        </a:t>
            </a:r>
            <a:r>
              <a:rPr lang="es-ES" sz="1600" dirty="0" smtClean="0">
                <a:solidFill>
                  <a:srgbClr val="FFFF00"/>
                </a:solidFill>
              </a:rPr>
              <a:t>Tamariz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4598" y="18519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FF00"/>
                </a:solidFill>
              </a:rPr>
              <a:t>           </a:t>
            </a:r>
            <a:endParaRPr lang="es-ES" sz="1600" b="1" dirty="0">
              <a:solidFill>
                <a:srgbClr val="FFFF0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6501"/>
            <a:ext cx="4936795" cy="331787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292081" y="3618170"/>
            <a:ext cx="347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DDFC24"/>
                </a:solidFill>
                <a:latin typeface="Lucida Calligraphy" pitchFamily="66" charset="0"/>
              </a:rPr>
              <a:t>Gurbitza</a:t>
            </a:r>
            <a:r>
              <a:rPr lang="es-ES" dirty="0" smtClean="0">
                <a:solidFill>
                  <a:srgbClr val="DDFC24"/>
                </a:solidFill>
                <a:latin typeface="Lucida Calligraphy" pitchFamily="66" charset="0"/>
              </a:rPr>
              <a:t>  -  Madroño</a:t>
            </a:r>
            <a:endParaRPr lang="es-ES" dirty="0">
              <a:solidFill>
                <a:srgbClr val="DDFC24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3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381328"/>
            <a:ext cx="7543800" cy="273968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3131840" y="64620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2">
                    <a:lumMod val="75000"/>
                  </a:schemeClr>
                </a:solidFill>
                <a:latin typeface="Lucida Calligraphy" pitchFamily="66" charset="0"/>
              </a:rPr>
              <a:t>Photynia</a:t>
            </a:r>
            <a:r>
              <a:rPr lang="es-ES" b="1" dirty="0" smtClean="0">
                <a:solidFill>
                  <a:schemeClr val="bg2">
                    <a:lumMod val="75000"/>
                  </a:schemeClr>
                </a:solidFill>
                <a:latin typeface="Lucida Calligraphy" pitchFamily="66" charset="0"/>
              </a:rPr>
              <a:t>  Red  </a:t>
            </a:r>
            <a:r>
              <a:rPr lang="es-ES" b="1" dirty="0" err="1" smtClean="0">
                <a:solidFill>
                  <a:schemeClr val="bg2">
                    <a:lumMod val="75000"/>
                  </a:schemeClr>
                </a:solidFill>
                <a:latin typeface="Lucida Calligraphy" pitchFamily="66" charset="0"/>
              </a:rPr>
              <a:t>Robin</a:t>
            </a:r>
            <a:r>
              <a:rPr lang="es-ES" b="1" dirty="0" smtClean="0">
                <a:solidFill>
                  <a:schemeClr val="bg2">
                    <a:lumMod val="75000"/>
                  </a:schemeClr>
                </a:solidFill>
                <a:latin typeface="Lucida Calligraphy" pitchFamily="66" charset="0"/>
              </a:rPr>
              <a:t>               </a:t>
            </a:r>
            <a:r>
              <a:rPr lang="es-ES" b="1" dirty="0" smtClean="0">
                <a:solidFill>
                  <a:schemeClr val="bg1"/>
                </a:solidFill>
                <a:latin typeface="+mj-lt"/>
              </a:rPr>
              <a:t>   </a:t>
            </a:r>
            <a:endParaRPr lang="es-E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020272" y="477745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2">
                    <a:lumMod val="75000"/>
                  </a:schemeClr>
                </a:solidFill>
                <a:latin typeface="Lucida Calligraphy" pitchFamily="66" charset="0"/>
              </a:rPr>
              <a:t>Ligustrum</a:t>
            </a:r>
            <a:endParaRPr lang="es-ES" b="1" dirty="0">
              <a:solidFill>
                <a:schemeClr val="bg2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6804248" y="5445224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6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39683" cy="313549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05797" y="3140968"/>
            <a:ext cx="2249979" cy="1584176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Prunus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/>
            </a:r>
            <a:b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</a:b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laurocerasus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/>
            </a:r>
            <a:b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</a:br>
            <a:r>
              <a:rPr lang="es-ES" sz="1600" dirty="0" smtClean="0">
                <a:solidFill>
                  <a:srgbClr val="DDFC24"/>
                </a:solidFill>
              </a:rPr>
              <a:t>Laurel  Cerezo</a:t>
            </a:r>
            <a:br>
              <a:rPr lang="es-ES" sz="1600" dirty="0" smtClean="0">
                <a:solidFill>
                  <a:srgbClr val="DDFC24"/>
                </a:solidFill>
              </a:rPr>
            </a:br>
            <a:r>
              <a:rPr lang="es-ES" sz="1600" dirty="0" smtClean="0">
                <a:solidFill>
                  <a:srgbClr val="DDFC24"/>
                </a:solidFill>
              </a:rPr>
              <a:t>Laurel Real</a:t>
            </a:r>
            <a:br>
              <a:rPr lang="es-ES" sz="1600" dirty="0" smtClean="0">
                <a:solidFill>
                  <a:srgbClr val="DDFC24"/>
                </a:solidFill>
              </a:rPr>
            </a:br>
            <a:r>
              <a:rPr lang="es-ES" sz="1600" dirty="0" smtClean="0">
                <a:solidFill>
                  <a:srgbClr val="DDFC24"/>
                </a:solidFill>
              </a:rPr>
              <a:t>Falso Laurel</a:t>
            </a:r>
            <a:endParaRPr lang="es-ES" sz="1600" dirty="0">
              <a:solidFill>
                <a:srgbClr val="DDFC24"/>
              </a:solidFill>
            </a:endParaRPr>
          </a:p>
        </p:txBody>
      </p:sp>
      <p:pic>
        <p:nvPicPr>
          <p:cNvPr id="5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32" y="116632"/>
            <a:ext cx="4180656" cy="313549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308304" y="3357563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  <a:latin typeface="Lucida Calligraphy" pitchFamily="66" charset="0"/>
              </a:rPr>
              <a:t>Salix</a:t>
            </a:r>
            <a:endParaRPr lang="es-ES" sz="1600" dirty="0" smtClean="0">
              <a:solidFill>
                <a:srgbClr val="FFFF00"/>
              </a:solidFill>
              <a:latin typeface="Lucida Calligraphy" pitchFamily="66" charset="0"/>
            </a:endParaRPr>
          </a:p>
          <a:p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C. </a:t>
            </a:r>
            <a:r>
              <a:rPr lang="es-ES" sz="1600" dirty="0" err="1" smtClean="0">
                <a:solidFill>
                  <a:srgbClr val="FFFF00"/>
                </a:solidFill>
                <a:latin typeface="Lucida Calligraphy" pitchFamily="66" charset="0"/>
              </a:rPr>
              <a:t>Leylandii</a:t>
            </a:r>
            <a:endParaRPr lang="es-ES" sz="1600" dirty="0" smtClean="0">
              <a:solidFill>
                <a:srgbClr val="FFFF00"/>
              </a:solidFill>
              <a:latin typeface="Lucida Calligraphy" pitchFamily="66" charset="0"/>
            </a:endParaRPr>
          </a:p>
          <a:p>
            <a:r>
              <a:rPr lang="es-ES" sz="1600" dirty="0" smtClean="0">
                <a:solidFill>
                  <a:srgbClr val="FFFF00"/>
                </a:solidFill>
                <a:latin typeface="Lucida Calligraphy" pitchFamily="66" charset="0"/>
              </a:rPr>
              <a:t>Robinia</a:t>
            </a:r>
            <a:endParaRPr lang="es-ES" sz="16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496" y="5651956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ENTRE  EL  6  Y  EL  7</a:t>
            </a:r>
            <a:endParaRPr lang="es-E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95" y="3356992"/>
            <a:ext cx="4512501" cy="3384376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236296" y="5445224"/>
            <a:ext cx="18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Nerium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Oleander</a:t>
            </a:r>
            <a:endParaRPr lang="es-ES" dirty="0" smtClean="0">
              <a:solidFill>
                <a:srgbClr val="FFFF00"/>
              </a:solidFill>
              <a:latin typeface="Lucida Calligraphy" pitchFamily="66" charset="0"/>
            </a:endParaRPr>
          </a:p>
          <a:p>
            <a:r>
              <a:rPr lang="es-ES" sz="1600" dirty="0" smtClean="0">
                <a:solidFill>
                  <a:srgbClr val="FFFF00"/>
                </a:solidFill>
              </a:rPr>
              <a:t>Adelfa</a:t>
            </a:r>
            <a:endParaRPr lang="es-E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55776" y="5949280"/>
            <a:ext cx="5436096" cy="432048"/>
          </a:xfrm>
        </p:spPr>
        <p:txBody>
          <a:bodyPr/>
          <a:lstStyle/>
          <a:p>
            <a:pPr algn="r"/>
            <a:r>
              <a:rPr lang="es-ES" sz="2000" dirty="0" smtClean="0">
                <a:solidFill>
                  <a:schemeClr val="bg1"/>
                </a:solidFill>
              </a:rPr>
              <a:t>              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1944216" cy="234053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151112" y="6021288"/>
            <a:ext cx="78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  <a:latin typeface="Lucida Handwriting" pitchFamily="66" charset="0"/>
              </a:rPr>
              <a:t>Nerium</a:t>
            </a:r>
            <a:r>
              <a:rPr lang="es-ES" b="1" dirty="0" smtClean="0">
                <a:solidFill>
                  <a:schemeClr val="bg1"/>
                </a:solidFill>
                <a:latin typeface="Lucida Handwriting" pitchFamily="66" charset="0"/>
              </a:rPr>
              <a:t>  </a:t>
            </a:r>
            <a:r>
              <a:rPr lang="es-ES" b="1" dirty="0" err="1" smtClean="0">
                <a:solidFill>
                  <a:schemeClr val="bg1"/>
                </a:solidFill>
                <a:latin typeface="Lucida Handwriting" pitchFamily="66" charset="0"/>
              </a:rPr>
              <a:t>Oleander</a:t>
            </a:r>
            <a:r>
              <a:rPr lang="es-ES" sz="2000" b="1" dirty="0" smtClean="0">
                <a:solidFill>
                  <a:schemeClr val="bg1"/>
                </a:solidFill>
                <a:latin typeface="Lucida Handwriting" pitchFamily="66" charset="0"/>
              </a:rPr>
              <a:t>         </a:t>
            </a:r>
            <a:r>
              <a:rPr lang="es-ES" sz="1600" b="1" dirty="0" smtClean="0">
                <a:solidFill>
                  <a:schemeClr val="bg1"/>
                </a:solidFill>
              </a:rPr>
              <a:t>Adelfa    Al </a:t>
            </a:r>
            <a:r>
              <a:rPr lang="es-ES" sz="1600" b="1" dirty="0" err="1" smtClean="0">
                <a:solidFill>
                  <a:schemeClr val="bg1"/>
                </a:solidFill>
              </a:rPr>
              <a:t>defla</a:t>
            </a:r>
            <a:r>
              <a:rPr lang="es-ES" sz="1600" b="1" dirty="0" smtClean="0">
                <a:solidFill>
                  <a:schemeClr val="bg1"/>
                </a:solidFill>
              </a:rPr>
              <a:t>     Dafne     Oleo </a:t>
            </a:r>
            <a:r>
              <a:rPr lang="es-ES" sz="1600" b="1" dirty="0" err="1" smtClean="0">
                <a:solidFill>
                  <a:schemeClr val="bg1"/>
                </a:solidFill>
              </a:rPr>
              <a:t>dendro</a:t>
            </a:r>
            <a:r>
              <a:rPr lang="es-ES" sz="1600" b="1" dirty="0" smtClean="0">
                <a:solidFill>
                  <a:schemeClr val="bg1"/>
                </a:solidFill>
              </a:rPr>
              <a:t>  </a:t>
            </a:r>
            <a:r>
              <a:rPr lang="es-ES" sz="1600" b="1" dirty="0" smtClean="0">
                <a:solidFill>
                  <a:schemeClr val="bg1"/>
                </a:solidFill>
                <a:latin typeface="Lucida Handwriting" pitchFamily="66" charset="0"/>
              </a:rPr>
              <a:t>   </a:t>
            </a:r>
            <a:endParaRPr lang="es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634"/>
            <a:ext cx="8712968" cy="6534726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96136" y="5157192"/>
            <a:ext cx="3312368" cy="864096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Cupresus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rgbClr val="DDFC24"/>
                </a:solidFill>
                <a:latin typeface="Lucida Calligraphy" pitchFamily="66" charset="0"/>
              </a:rPr>
              <a:t>Sempervirens</a:t>
            </a:r>
            <a:r>
              <a:rPr lang="es-ES" sz="1800" dirty="0" smtClean="0">
                <a:solidFill>
                  <a:srgbClr val="DDFC24"/>
                </a:solidFill>
                <a:latin typeface="Lucida Calligraphy" pitchFamily="66" charset="0"/>
              </a:rPr>
              <a:t> </a:t>
            </a:r>
            <a: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  <a:t/>
            </a:r>
            <a:br>
              <a:rPr lang="es-ES" sz="2000" dirty="0" smtClean="0">
                <a:solidFill>
                  <a:srgbClr val="DDFC24"/>
                </a:solidFill>
                <a:latin typeface="Lucida Calligraphy" pitchFamily="66" charset="0"/>
              </a:rPr>
            </a:br>
            <a:r>
              <a:rPr lang="es-ES" sz="1600" dirty="0" smtClean="0">
                <a:solidFill>
                  <a:srgbClr val="DDFC24"/>
                </a:solidFill>
              </a:rPr>
              <a:t> Ciprés  </a:t>
            </a:r>
            <a:r>
              <a:rPr lang="es-ES" sz="1600" dirty="0" err="1" smtClean="0">
                <a:solidFill>
                  <a:srgbClr val="DDFC24"/>
                </a:solidFill>
              </a:rPr>
              <a:t>Sempervirens</a:t>
            </a:r>
            <a:r>
              <a:rPr lang="es-ES" sz="1600" dirty="0" smtClean="0">
                <a:solidFill>
                  <a:srgbClr val="DDFC24"/>
                </a:solidFill>
              </a:rPr>
              <a:t>      </a:t>
            </a:r>
            <a:r>
              <a:rPr lang="es-ES" sz="2000" dirty="0" smtClean="0">
                <a:solidFill>
                  <a:srgbClr val="DDFC24"/>
                </a:solidFill>
              </a:rPr>
              <a:t>                 </a:t>
            </a:r>
            <a:endParaRPr lang="es-ES" sz="2000" dirty="0">
              <a:solidFill>
                <a:srgbClr val="DDF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27384"/>
            <a:ext cx="9313035" cy="698477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35896" y="6277382"/>
            <a:ext cx="5322962" cy="417984"/>
          </a:xfrm>
        </p:spPr>
        <p:txBody>
          <a:bodyPr/>
          <a:lstStyle/>
          <a:p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Cryptomeria</a:t>
            </a:r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Japonica</a:t>
            </a:r>
            <a:r>
              <a:rPr lang="es-ES" sz="1800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Elegans</a:t>
            </a:r>
            <a:endParaRPr lang="es-ES" sz="1800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740849" y="5478293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6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776864" cy="583264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27584" y="6021288"/>
            <a:ext cx="5760640" cy="432048"/>
          </a:xfrm>
        </p:spPr>
        <p:txBody>
          <a:bodyPr/>
          <a:lstStyle/>
          <a:p>
            <a:r>
              <a:rPr lang="es-ES" sz="1800" b="1" dirty="0" smtClean="0">
                <a:solidFill>
                  <a:srgbClr val="FFFF00"/>
                </a:solidFill>
                <a:latin typeface="Lucida Calligraphy" pitchFamily="66" charset="0"/>
              </a:rPr>
              <a:t>Ficus  </a:t>
            </a:r>
            <a:r>
              <a:rPr lang="es-ES" sz="1800" b="1" dirty="0" err="1" smtClean="0">
                <a:solidFill>
                  <a:srgbClr val="FFFF00"/>
                </a:solidFill>
                <a:latin typeface="Lucida Calligraphy" pitchFamily="66" charset="0"/>
              </a:rPr>
              <a:t>Cárica</a:t>
            </a:r>
            <a:r>
              <a:rPr lang="es-ES" sz="1800" b="1" dirty="0" smtClean="0">
                <a:solidFill>
                  <a:srgbClr val="FFFF00"/>
                </a:solidFill>
                <a:latin typeface="Lucida Calligraphy" pitchFamily="66" charset="0"/>
              </a:rPr>
              <a:t>           </a:t>
            </a:r>
            <a:r>
              <a:rPr lang="es-ES" sz="1600" b="1" dirty="0" err="1" smtClean="0">
                <a:solidFill>
                  <a:srgbClr val="FFFF00"/>
                </a:solidFill>
              </a:rPr>
              <a:t>Pikondo</a:t>
            </a:r>
            <a:r>
              <a:rPr lang="es-ES" sz="1600" b="1" dirty="0" smtClean="0">
                <a:solidFill>
                  <a:srgbClr val="FFFF00"/>
                </a:solidFill>
              </a:rPr>
              <a:t>       Higuera </a:t>
            </a:r>
            <a:endParaRPr lang="es-ES" sz="1600" b="1" dirty="0">
              <a:solidFill>
                <a:srgbClr val="FFFF00"/>
              </a:solidFill>
            </a:endParaRPr>
          </a:p>
        </p:txBody>
      </p:sp>
      <p:pic>
        <p:nvPicPr>
          <p:cNvPr id="6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27122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139952" y="5589240"/>
            <a:ext cx="2736304" cy="360040"/>
          </a:xfrm>
        </p:spPr>
        <p:txBody>
          <a:bodyPr/>
          <a:lstStyle/>
          <a:p>
            <a:pPr algn="r"/>
            <a:r>
              <a:rPr lang="es-ES" sz="2000" dirty="0" err="1" smtClean="0">
                <a:solidFill>
                  <a:srgbClr val="DDFC24"/>
                </a:solidFill>
                <a:latin typeface="Lucida Handwriting" pitchFamily="66" charset="0"/>
              </a:rPr>
              <a:t>Photynia</a:t>
            </a:r>
            <a:endParaRPr lang="es-ES" sz="2000" dirty="0">
              <a:solidFill>
                <a:srgbClr val="DDFC24"/>
              </a:solidFill>
              <a:latin typeface="Lucida Handwriting" pitchFamily="66" charset="0"/>
            </a:endParaRPr>
          </a:p>
        </p:txBody>
      </p:sp>
      <p:pic>
        <p:nvPicPr>
          <p:cNvPr id="7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11088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8928992" cy="669674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6093296"/>
            <a:ext cx="5328592" cy="360040"/>
          </a:xfrm>
        </p:spPr>
        <p:txBody>
          <a:bodyPr/>
          <a:lstStyle/>
          <a:p>
            <a:r>
              <a:rPr lang="es-ES" sz="1800" b="1" dirty="0" err="1" smtClean="0">
                <a:solidFill>
                  <a:schemeClr val="bg1"/>
                </a:solidFill>
                <a:latin typeface="Lucida Calligraphy" pitchFamily="66" charset="0"/>
              </a:rPr>
              <a:t>Criptomeria</a:t>
            </a:r>
            <a:r>
              <a:rPr lang="es-ES" sz="1800" b="1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800" b="1" dirty="0" err="1" smtClean="0">
                <a:solidFill>
                  <a:schemeClr val="bg1"/>
                </a:solidFill>
                <a:latin typeface="Lucida Calligraphy" pitchFamily="66" charset="0"/>
              </a:rPr>
              <a:t>Japonica</a:t>
            </a:r>
            <a:r>
              <a:rPr lang="es-ES" sz="1800" b="1" dirty="0" smtClean="0">
                <a:solidFill>
                  <a:schemeClr val="bg1"/>
                </a:solidFill>
                <a:latin typeface="Lucida Calligraphy" pitchFamily="66" charset="0"/>
              </a:rPr>
              <a:t>  </a:t>
            </a:r>
            <a:r>
              <a:rPr lang="es-ES" sz="1800" b="1" dirty="0" err="1" smtClean="0">
                <a:solidFill>
                  <a:schemeClr val="bg1"/>
                </a:solidFill>
                <a:latin typeface="Lucida Calligraphy" pitchFamily="66" charset="0"/>
              </a:rPr>
              <a:t>Elegans</a:t>
            </a:r>
            <a:endParaRPr lang="es-ES" sz="18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452320" y="4149080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8</a:t>
            </a:r>
            <a:endParaRPr lang="es-E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8928992" cy="669674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971600" y="589083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</a:rPr>
              <a:t>Criptomeria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Japonica</a:t>
            </a:r>
            <a:r>
              <a:rPr lang="es-ES" dirty="0" smtClean="0">
                <a:solidFill>
                  <a:srgbClr val="FFFF00"/>
                </a:solidFill>
              </a:rPr>
              <a:t>  </a:t>
            </a:r>
            <a:r>
              <a:rPr lang="es-ES" dirty="0" err="1" smtClean="0">
                <a:solidFill>
                  <a:srgbClr val="FFFF00"/>
                </a:solidFill>
              </a:rPr>
              <a:t>Elegans</a:t>
            </a:r>
            <a:r>
              <a:rPr lang="es-ES" dirty="0" smtClean="0">
                <a:solidFill>
                  <a:srgbClr val="FFFF00"/>
                </a:solidFill>
              </a:rPr>
              <a:t>    </a:t>
            </a:r>
            <a:endParaRPr lang="es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36970" cy="6552728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77240" y="5682952"/>
            <a:ext cx="7543800" cy="914400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91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480720" cy="4860540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98426"/>
            <a:ext cx="3162484" cy="2270933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483768" y="5157192"/>
            <a:ext cx="3168352" cy="432048"/>
          </a:xfrm>
        </p:spPr>
        <p:txBody>
          <a:bodyPr/>
          <a:lstStyle/>
          <a:p>
            <a:r>
              <a:rPr lang="es-ES" sz="1800" dirty="0" err="1" smtClean="0">
                <a:solidFill>
                  <a:srgbClr val="FFFF00"/>
                </a:solidFill>
                <a:latin typeface="Lucida Calligraphy" pitchFamily="66" charset="0"/>
              </a:rPr>
              <a:t>Cryptomeria</a:t>
            </a:r>
            <a:r>
              <a:rPr lang="es-ES" sz="1800" dirty="0" smtClean="0">
                <a:solidFill>
                  <a:srgbClr val="FFFF00"/>
                </a:solidFill>
                <a:latin typeface="Lucida Calligraphy" pitchFamily="66" charset="0"/>
              </a:rPr>
              <a:t>   Japónica</a:t>
            </a:r>
            <a:endParaRPr lang="es-ES" sz="1800" dirty="0">
              <a:solidFill>
                <a:srgbClr val="FFFF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6453336"/>
            <a:ext cx="7543800" cy="273968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4437112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7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141392"/>
            <a:ext cx="5616624" cy="7381847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796136" y="62153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Liquidambar</a:t>
            </a:r>
            <a:r>
              <a:rPr lang="es-ES" dirty="0" smtClean="0">
                <a:solidFill>
                  <a:srgbClr val="FFFF00"/>
                </a:solidFill>
                <a:latin typeface="Lucida Calligraphy" pitchFamily="66" charset="0"/>
              </a:rPr>
              <a:t>  </a:t>
            </a:r>
            <a:r>
              <a:rPr lang="es-ES" dirty="0" err="1" smtClean="0">
                <a:solidFill>
                  <a:srgbClr val="FFFF00"/>
                </a:solidFill>
                <a:latin typeface="Lucida Calligraphy" pitchFamily="66" charset="0"/>
              </a:rPr>
              <a:t>Styraciflua</a:t>
            </a:r>
            <a:endParaRPr lang="es-ES" dirty="0">
              <a:solidFill>
                <a:srgbClr val="FFFF00"/>
              </a:solidFill>
              <a:latin typeface="Lucida Calligraphy" pitchFamily="66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99392"/>
            <a:ext cx="3744416" cy="280831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95936" y="450912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solidFill>
                  <a:srgbClr val="FFFF00"/>
                </a:solidFill>
              </a:rPr>
              <a:t>Grenn</a:t>
            </a:r>
            <a:r>
              <a:rPr lang="es-ES" sz="1200" dirty="0" smtClean="0">
                <a:solidFill>
                  <a:srgbClr val="FFFF00"/>
                </a:solidFill>
              </a:rPr>
              <a:t>  7</a:t>
            </a:r>
            <a:endParaRPr lang="es-E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084168" y="4869160"/>
            <a:ext cx="1944216" cy="432048"/>
          </a:xfrm>
        </p:spPr>
        <p:txBody>
          <a:bodyPr/>
          <a:lstStyle/>
          <a:p>
            <a:r>
              <a:rPr lang="es-ES" sz="1800" b="1" dirty="0" smtClean="0">
                <a:solidFill>
                  <a:schemeClr val="bg1"/>
                </a:solidFill>
              </a:rPr>
              <a:t>                                                                                                </a:t>
            </a:r>
            <a:r>
              <a:rPr lang="es-ES" sz="1800" dirty="0" err="1" smtClean="0">
                <a:solidFill>
                  <a:schemeClr val="bg1"/>
                </a:solidFill>
                <a:latin typeface="Lucida Calligraphy" pitchFamily="66" charset="0"/>
              </a:rPr>
              <a:t>Liquidambar</a:t>
            </a:r>
            <a:endParaRPr lang="es-ES" sz="1800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63588" y="4111188"/>
            <a:ext cx="828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59632" y="427335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FF00"/>
                </a:solidFill>
              </a:rPr>
              <a:t>7</a:t>
            </a:r>
            <a:endParaRPr lang="es-ES" sz="1400" b="1" dirty="0">
              <a:solidFill>
                <a:srgbClr val="FFFF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664" y="400506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solidFill>
                  <a:schemeClr val="bg1"/>
                </a:solidFill>
              </a:rPr>
              <a:t>Aritza</a:t>
            </a:r>
            <a:r>
              <a:rPr lang="es-ES" sz="1200" b="1" dirty="0" smtClean="0">
                <a:solidFill>
                  <a:schemeClr val="bg1"/>
                </a:solidFill>
              </a:rPr>
              <a:t> - Roble</a:t>
            </a:r>
            <a:endParaRPr lang="es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76"/>
            <a:ext cx="9313034" cy="6984776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5300553"/>
            <a:ext cx="4824536" cy="720080"/>
          </a:xfrm>
        </p:spPr>
        <p:txBody>
          <a:bodyPr/>
          <a:lstStyle/>
          <a:p>
            <a:r>
              <a:rPr lang="es-ES" sz="1400" dirty="0" err="1" smtClean="0">
                <a:solidFill>
                  <a:srgbClr val="FFFF00"/>
                </a:solidFill>
                <a:latin typeface="Lucida Calligraphy" pitchFamily="66" charset="0"/>
              </a:rPr>
              <a:t>Alnus</a:t>
            </a:r>
            <a:r>
              <a:rPr lang="es-ES" sz="1400" dirty="0" smtClean="0">
                <a:solidFill>
                  <a:srgbClr val="FFFF00"/>
                </a:solidFill>
                <a:latin typeface="Lucida Calligraphy" pitchFamily="66" charset="0"/>
              </a:rPr>
              <a:t>  Glutinosa               </a:t>
            </a:r>
            <a:r>
              <a:rPr lang="es-ES" sz="1400" dirty="0" smtClean="0">
                <a:solidFill>
                  <a:srgbClr val="FFFF00"/>
                </a:solidFill>
              </a:rPr>
              <a:t> Aliso         </a:t>
            </a:r>
            <a:r>
              <a:rPr lang="es-ES" sz="1400" dirty="0" err="1" smtClean="0">
                <a:solidFill>
                  <a:srgbClr val="FFFF00"/>
                </a:solidFill>
              </a:rPr>
              <a:t>Altza</a:t>
            </a:r>
            <a:r>
              <a:rPr lang="es-ES" sz="1400" dirty="0" smtClean="0">
                <a:solidFill>
                  <a:srgbClr val="FFFF00"/>
                </a:solidFill>
              </a:rPr>
              <a:t/>
            </a:r>
            <a:br>
              <a:rPr lang="es-ES" sz="1400" dirty="0" smtClean="0">
                <a:solidFill>
                  <a:srgbClr val="FFFF00"/>
                </a:solidFill>
              </a:rPr>
            </a:br>
            <a:r>
              <a:rPr lang="es-ES" sz="1400" dirty="0" smtClean="0">
                <a:solidFill>
                  <a:srgbClr val="FFFF00"/>
                </a:solidFill>
              </a:rPr>
              <a:t>  </a:t>
            </a:r>
            <a:endParaRPr lang="es-ES" sz="1400" dirty="0">
              <a:solidFill>
                <a:srgbClr val="FFFF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248636" y="5661248"/>
            <a:ext cx="208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/>
                </a:solidFill>
              </a:rPr>
              <a:t>         </a:t>
            </a:r>
            <a:r>
              <a:rPr lang="es-ES" b="1" dirty="0" smtClean="0">
                <a:solidFill>
                  <a:srgbClr val="FFFF00"/>
                </a:solidFill>
              </a:rPr>
              <a:t>TEE    8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27384"/>
            <a:ext cx="9181075" cy="6885384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1350" y="44624"/>
            <a:ext cx="1523018" cy="115212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26" y="44624"/>
            <a:ext cx="118707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11560" y="6381328"/>
            <a:ext cx="7543800" cy="34597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" y="-27384"/>
            <a:ext cx="9313035" cy="698477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55576" y="609329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  <a:latin typeface="Lucida Calligraphy" pitchFamily="66" charset="0"/>
              </a:rPr>
              <a:t>Populus</a:t>
            </a:r>
            <a:r>
              <a:rPr lang="es-ES" b="1" dirty="0" smtClean="0">
                <a:solidFill>
                  <a:schemeClr val="bg1"/>
                </a:solidFill>
                <a:latin typeface="Lucida Calligraphy" pitchFamily="66" charset="0"/>
              </a:rPr>
              <a:t> </a:t>
            </a:r>
            <a:r>
              <a:rPr lang="es-ES" b="1" dirty="0" err="1" smtClean="0">
                <a:solidFill>
                  <a:schemeClr val="bg1"/>
                </a:solidFill>
                <a:latin typeface="Lucida Calligraphy" pitchFamily="66" charset="0"/>
              </a:rPr>
              <a:t>Nigra</a:t>
            </a:r>
            <a:r>
              <a:rPr lang="es-ES" b="1" dirty="0" smtClean="0">
                <a:solidFill>
                  <a:schemeClr val="bg1"/>
                </a:solidFill>
                <a:latin typeface="Lucida Calligraphy" pitchFamily="66" charset="0"/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</a:rPr>
              <a:t>                           Chopo      </a:t>
            </a:r>
            <a:r>
              <a:rPr lang="es-ES" sz="1600" b="1" dirty="0" err="1" smtClean="0">
                <a:solidFill>
                  <a:schemeClr val="bg1"/>
                </a:solidFill>
              </a:rPr>
              <a:t>Makal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56376" y="-27384"/>
            <a:ext cx="144016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12146</TotalTime>
  <Words>656</Words>
  <Application>Microsoft Office PowerPoint</Application>
  <PresentationFormat>Presentación en pantalla (4:3)</PresentationFormat>
  <Paragraphs>253</Paragraphs>
  <Slides>113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113</vt:i4>
      </vt:variant>
    </vt:vector>
  </HeadingPairs>
  <TitlesOfParts>
    <vt:vector size="114" baseType="lpstr">
      <vt:lpstr>Elemental</vt:lpstr>
      <vt:lpstr> </vt:lpstr>
      <vt:lpstr>Presentación de PowerPoint</vt:lpstr>
      <vt:lpstr>Presentación de PowerPoint</vt:lpstr>
      <vt:lpstr>Morus  Nigra  Morera      Marzuzondo</vt:lpstr>
      <vt:lpstr>Presentación de PowerPoint</vt:lpstr>
      <vt:lpstr> EL  CAMPO  DE  PRACTICAS</vt:lpstr>
      <vt:lpstr>Magnolio  Grandiflora                    Magnolio</vt:lpstr>
      <vt:lpstr>Cedro  del  Atlas</vt:lpstr>
      <vt:lpstr>Photynia</vt:lpstr>
      <vt:lpstr>Ligustrum                     Arbustu  Arrunta   -    Aligustre </vt:lpstr>
      <vt:lpstr>Presentación de PowerPoint</vt:lpstr>
      <vt:lpstr>Pinus  Pinea               Pino  Piñonero   -  Pino  Mediterraneo</vt:lpstr>
      <vt:lpstr>Presentación de PowerPoint</vt:lpstr>
      <vt:lpstr>Carpinus  Betulus «Fastigiata»   Carpe  Piramidal -   Urkitza </vt:lpstr>
      <vt:lpstr>Presentación de PowerPoint</vt:lpstr>
      <vt:lpstr>                             Albizia              Arbol de la Seda              Acacia de Constantinopla</vt:lpstr>
      <vt:lpstr>Pittosporum  Tenuifolium  Variegata Laurus  Lusitanica</vt:lpstr>
      <vt:lpstr> Magnolio  Grandiflora              </vt:lpstr>
      <vt:lpstr>Acacia  Dealbata *  Mimosa              Photynia  Red  Robin </vt:lpstr>
      <vt:lpstr>Bambú                                  Photynia  Red Robin                </vt:lpstr>
      <vt:lpstr> Cotoneaster   Lacteus </vt:lpstr>
      <vt:lpstr> Pyrus  Comunis              Peral  -  Udarondo  -  Madariondo  -   Txermen</vt:lpstr>
      <vt:lpstr>Presentación de PowerPoint</vt:lpstr>
      <vt:lpstr>Betula            Urki  -  Abedul </vt:lpstr>
      <vt:lpstr> </vt:lpstr>
      <vt:lpstr>Presentación de PowerPoint</vt:lpstr>
      <vt:lpstr>                                                      </vt:lpstr>
      <vt:lpstr>Robinia   -  Sasiarkasia                           Ameriketako  Aritza</vt:lpstr>
      <vt:lpstr>Presentación de PowerPoint</vt:lpstr>
      <vt:lpstr>Presentación de PowerPoint</vt:lpstr>
      <vt:lpstr>Presentación de PowerPoint</vt:lpstr>
      <vt:lpstr> </vt:lpstr>
      <vt:lpstr>Salix          Sahats       Sauce</vt:lpstr>
      <vt:lpstr>    Pagoak                     Sasiarkazia          Aritza       Platanondo                   Ezkia</vt:lpstr>
      <vt:lpstr>Platanus  Acerifolia       Platano de Sombra               Platanondo</vt:lpstr>
      <vt:lpstr>Presentación de PowerPoint</vt:lpstr>
      <vt:lpstr>Arce  Fastigiata</vt:lpstr>
      <vt:lpstr>Presentación de PowerPoint</vt:lpstr>
      <vt:lpstr>Carpes             Carpinus Betulus  -  Urkitza</vt:lpstr>
      <vt:lpstr> Carpinus  Betulus        </vt:lpstr>
      <vt:lpstr>Betula                      Urki    Abedul                       </vt:lpstr>
      <vt:lpstr> </vt:lpstr>
      <vt:lpstr> </vt:lpstr>
      <vt:lpstr>Viburnum Tinus       Laurel Chino              Durillo</vt:lpstr>
      <vt:lpstr>Populus Chopo    Makala</vt:lpstr>
      <vt:lpstr>  Quercus  Ilex          Artea -  Encina    </vt:lpstr>
      <vt:lpstr> </vt:lpstr>
      <vt:lpstr>       PLANTAS   INVASORAS    *</vt:lpstr>
      <vt:lpstr> </vt:lpstr>
      <vt:lpstr>Hidrangea   Paniculata      (Fam. Hortensia) </vt:lpstr>
      <vt:lpstr>                Salix  Integra   « Hakuro  Nisiki »                       </vt:lpstr>
      <vt:lpstr>Presentación de PowerPoint</vt:lpstr>
      <vt:lpstr>Camelia  Japonica   </vt:lpstr>
      <vt:lpstr>Castanea Sativa Gaztainondo - Castaño</vt:lpstr>
      <vt:lpstr>Quercus   Robur  Aritza           Roble Autóctono  </vt:lpstr>
      <vt:lpstr>Prunus Espinosa                    Espino  negro</vt:lpstr>
      <vt:lpstr> </vt:lpstr>
      <vt:lpstr>Presentación de PowerPoint</vt:lpstr>
      <vt:lpstr>Presentación de PowerPoint</vt:lpstr>
      <vt:lpstr> Fraxinus  Excelsior           Lizarra  -  Fresno Norteño  -    Fresno  Comun </vt:lpstr>
      <vt:lpstr>  </vt:lpstr>
      <vt:lpstr>Photinia   Red  Robin</vt:lpstr>
      <vt:lpstr>                     Betula    Abedul     Urki                                           Aritza  </vt:lpstr>
      <vt:lpstr>Gynko   Biloba  </vt:lpstr>
      <vt:lpstr>  Ulmus      Olmo   -   Zumar</vt:lpstr>
      <vt:lpstr>Acer                                              Arce  de  pie  bifurcado  -  Astigar                                          </vt:lpstr>
      <vt:lpstr>        </vt:lpstr>
      <vt:lpstr> </vt:lpstr>
      <vt:lpstr>Presentación de PowerPoint</vt:lpstr>
      <vt:lpstr> Quercus  Robur  Fastigiata   Roble Columnar,  Fastigiata,  Cupresiforme  </vt:lpstr>
      <vt:lpstr> </vt:lpstr>
      <vt:lpstr>Pinus  Pinea            Piñua</vt:lpstr>
      <vt:lpstr> </vt:lpstr>
      <vt:lpstr> Quercus  Robur  Fastigiata  Aritza         Roble  Fastigiata</vt:lpstr>
      <vt:lpstr>Presentación de PowerPoint</vt:lpstr>
      <vt:lpstr>Presentación de PowerPoint</vt:lpstr>
      <vt:lpstr>Liquidambar  Styraciflua </vt:lpstr>
      <vt:lpstr>Presentación de PowerPoint</vt:lpstr>
      <vt:lpstr>Presentación de PowerPoint</vt:lpstr>
      <vt:lpstr> </vt:lpstr>
      <vt:lpstr> Quercus  Suber             Artelatza        Alcornoque       </vt:lpstr>
      <vt:lpstr>Arce  Campestre</vt:lpstr>
      <vt:lpstr>Tamarix  Gálica        Tamariz</vt:lpstr>
      <vt:lpstr> </vt:lpstr>
      <vt:lpstr>Prunus laurocerasus Laurel  Cerezo Laurel Real Falso Laurel</vt:lpstr>
      <vt:lpstr>              </vt:lpstr>
      <vt:lpstr>Cupresus  Sempervirens   Ciprés  Sempervirens                       </vt:lpstr>
      <vt:lpstr>Cryptomeria  Japonica  Elegans</vt:lpstr>
      <vt:lpstr>Ficus  Cárica           Pikondo       Higuera </vt:lpstr>
      <vt:lpstr>Criptomeria  Japonica  Elegans</vt:lpstr>
      <vt:lpstr>Presentación de PowerPoint</vt:lpstr>
      <vt:lpstr> </vt:lpstr>
      <vt:lpstr>Cryptomeria   Japónica</vt:lpstr>
      <vt:lpstr> </vt:lpstr>
      <vt:lpstr>Presentación de PowerPoint</vt:lpstr>
      <vt:lpstr>                                                                                                Liquidambar</vt:lpstr>
      <vt:lpstr>Alnus  Glutinosa                Aliso         Altza   </vt:lpstr>
      <vt:lpstr>Presentación de PowerPoint</vt:lpstr>
      <vt:lpstr>Presentación de PowerPoint</vt:lpstr>
      <vt:lpstr> </vt:lpstr>
      <vt:lpstr> </vt:lpstr>
      <vt:lpstr> Liquidambar  Styraciflua</vt:lpstr>
      <vt:lpstr> </vt:lpstr>
      <vt:lpstr>Presentación de PowerPoint</vt:lpstr>
      <vt:lpstr> </vt:lpstr>
      <vt:lpstr>Presentación de PowerPoint</vt:lpstr>
      <vt:lpstr>Rusmarinus  Oficinalis     Romero  Pitosporum Tenuifolium Variegata  Prunus  Laurocerasus</vt:lpstr>
      <vt:lpstr>Salix   Babilónica                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BASOZABAL  2014</dc:title>
  <dc:creator>Chicho</dc:creator>
  <cp:lastModifiedBy>Chicho</cp:lastModifiedBy>
  <cp:revision>1158</cp:revision>
  <dcterms:created xsi:type="dcterms:W3CDTF">2014-10-26T13:37:29Z</dcterms:created>
  <dcterms:modified xsi:type="dcterms:W3CDTF">2017-11-02T06:45:57Z</dcterms:modified>
</cp:coreProperties>
</file>